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73D44-ED32-4780-A26A-6C2D75AFC165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B332-ECE0-4A82-BAB5-A0AD5061FB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8167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73D44-ED32-4780-A26A-6C2D75AFC165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B332-ECE0-4A82-BAB5-A0AD5061FB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5713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73D44-ED32-4780-A26A-6C2D75AFC165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B332-ECE0-4A82-BAB5-A0AD5061FB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4567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73D44-ED32-4780-A26A-6C2D75AFC165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B332-ECE0-4A82-BAB5-A0AD5061FB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470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73D44-ED32-4780-A26A-6C2D75AFC165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B332-ECE0-4A82-BAB5-A0AD5061FB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9347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73D44-ED32-4780-A26A-6C2D75AFC165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B332-ECE0-4A82-BAB5-A0AD5061FB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03143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73D44-ED32-4780-A26A-6C2D75AFC165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B332-ECE0-4A82-BAB5-A0AD5061FB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6986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73D44-ED32-4780-A26A-6C2D75AFC165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B332-ECE0-4A82-BAB5-A0AD5061FB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8102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73D44-ED32-4780-A26A-6C2D75AFC165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B332-ECE0-4A82-BAB5-A0AD5061FB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0875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73D44-ED32-4780-A26A-6C2D75AFC165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B332-ECE0-4A82-BAB5-A0AD5061FB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718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73D44-ED32-4780-A26A-6C2D75AFC165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B332-ECE0-4A82-BAB5-A0AD5061FB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3710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73D44-ED32-4780-A26A-6C2D75AFC165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BB332-ECE0-4A82-BAB5-A0AD5061FB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9764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kpal.india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accent6"/>
                </a:solidFill>
              </a:rPr>
              <a:t>Flander’s</a:t>
            </a:r>
            <a:r>
              <a:rPr lang="en-US" dirty="0" smtClean="0">
                <a:solidFill>
                  <a:schemeClr val="accent6"/>
                </a:solidFill>
              </a:rPr>
              <a:t> Interaction </a:t>
            </a:r>
            <a:r>
              <a:rPr lang="en-US" dirty="0">
                <a:solidFill>
                  <a:schemeClr val="accent6"/>
                </a:solidFill>
              </a:rPr>
              <a:t>A</a:t>
            </a:r>
            <a:r>
              <a:rPr lang="en-US" dirty="0" smtClean="0">
                <a:solidFill>
                  <a:schemeClr val="accent6"/>
                </a:solidFill>
              </a:rPr>
              <a:t>nalysis Categories(FIACS)</a:t>
            </a:r>
            <a:endParaRPr lang="en-IN" dirty="0">
              <a:solidFill>
                <a:schemeClr val="accent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8775" y="3509963"/>
            <a:ext cx="9039224" cy="2462212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Prof.Abhijit</a:t>
            </a:r>
            <a:r>
              <a:rPr lang="en-US" dirty="0" smtClean="0"/>
              <a:t> Kumar Pal</a:t>
            </a:r>
          </a:p>
          <a:p>
            <a:r>
              <a:rPr lang="en-US" dirty="0" smtClean="0"/>
              <a:t>Head, Dept. of Education</a:t>
            </a:r>
          </a:p>
          <a:p>
            <a:r>
              <a:rPr lang="en-US" dirty="0" smtClean="0"/>
              <a:t>West Bengal State University</a:t>
            </a:r>
          </a:p>
          <a:p>
            <a:r>
              <a:rPr lang="en-US" dirty="0" smtClean="0"/>
              <a:t>Barasat,Kolkata-126</a:t>
            </a:r>
          </a:p>
          <a:p>
            <a:r>
              <a:rPr lang="en-US" dirty="0" smtClean="0">
                <a:hlinkClick r:id="rId2"/>
              </a:rPr>
              <a:t>akpal.india@gmail.com</a:t>
            </a:r>
            <a:endParaRPr lang="en-US" dirty="0" smtClean="0"/>
          </a:p>
          <a:p>
            <a:r>
              <a:rPr lang="en-US" dirty="0" smtClean="0"/>
              <a:t>Study Material of M.A </a:t>
            </a:r>
            <a:r>
              <a:rPr lang="en-US" dirty="0" err="1" smtClean="0"/>
              <a:t>Sem</a:t>
            </a:r>
            <a:r>
              <a:rPr lang="en-US" dirty="0" smtClean="0"/>
              <a:t>-II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90881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6550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Rubrics for Peer Evaluation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short evaluation scales</a:t>
            </a:r>
          </a:p>
          <a:p>
            <a:r>
              <a:rPr lang="en-US" dirty="0" smtClean="0"/>
              <a:t>Evaluation questions should be clear with examples</a:t>
            </a:r>
          </a:p>
          <a:p>
            <a:r>
              <a:rPr lang="en-US" dirty="0" smtClean="0"/>
              <a:t>Make question responses</a:t>
            </a:r>
          </a:p>
          <a:p>
            <a:r>
              <a:rPr lang="en-US" dirty="0" smtClean="0"/>
              <a:t>Match the questions</a:t>
            </a:r>
          </a:p>
          <a:p>
            <a:r>
              <a:rPr lang="en-US" dirty="0" smtClean="0"/>
              <a:t>Ask about one thing at the time</a:t>
            </a:r>
          </a:p>
          <a:p>
            <a:r>
              <a:rPr lang="en-US" dirty="0" smtClean="0"/>
              <a:t>Use meaningful sections to break up question</a:t>
            </a:r>
          </a:p>
          <a:p>
            <a:r>
              <a:rPr lang="en-US" dirty="0" smtClean="0"/>
              <a:t>Combine qualitative and quantitative questions.  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07248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Self Assessment Rubrics for Letter </a:t>
            </a:r>
            <a:r>
              <a:rPr lang="en-US" dirty="0" smtClean="0">
                <a:solidFill>
                  <a:srgbClr val="002060"/>
                </a:solidFill>
              </a:rPr>
              <a:t>writing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Sentence &amp; paragraph</a:t>
            </a:r>
          </a:p>
          <a:p>
            <a:r>
              <a:rPr lang="en-US" dirty="0" smtClean="0"/>
              <a:t>Grammar &amp; spelling</a:t>
            </a:r>
          </a:p>
          <a:p>
            <a:r>
              <a:rPr lang="en-US" dirty="0" smtClean="0"/>
              <a:t>Salutation and closing</a:t>
            </a:r>
          </a:p>
          <a:p>
            <a:r>
              <a:rPr lang="en-US" dirty="0" smtClean="0"/>
              <a:t>Content accuracy</a:t>
            </a:r>
          </a:p>
          <a:p>
            <a:r>
              <a:rPr lang="en-US" dirty="0" smtClean="0"/>
              <a:t>Ideas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85139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Steps of Construction for self &amp; peer evaluation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Conduct student induction and training session</a:t>
            </a:r>
          </a:p>
          <a:p>
            <a:r>
              <a:rPr lang="en-US" dirty="0" smtClean="0"/>
              <a:t>Manage confidentiality</a:t>
            </a:r>
          </a:p>
          <a:p>
            <a:r>
              <a:rPr lang="en-US" dirty="0" smtClean="0"/>
              <a:t>Address the issue of reliability</a:t>
            </a:r>
          </a:p>
          <a:p>
            <a:r>
              <a:rPr lang="en-US" dirty="0" smtClean="0"/>
              <a:t>How to distribute work for peer assessment</a:t>
            </a:r>
          </a:p>
          <a:p>
            <a:r>
              <a:rPr lang="en-US" dirty="0" smtClean="0"/>
              <a:t>Promote the generation of good quality feedback</a:t>
            </a:r>
          </a:p>
          <a:p>
            <a:r>
              <a:rPr lang="en-US" dirty="0" smtClean="0"/>
              <a:t>Think about whether to use Problem Solving Assessment(PSA) summatively or formtively</a:t>
            </a:r>
          </a:p>
          <a:p>
            <a:r>
              <a:rPr lang="en-US" dirty="0" smtClean="0"/>
              <a:t>Use occasional technique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9827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Introduction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Interaction means contacts of teachers with students, students with students and students with objects.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54329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Assumptions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Observation of classroom behavior</a:t>
            </a:r>
          </a:p>
          <a:p>
            <a:r>
              <a:rPr lang="en-US" dirty="0" smtClean="0"/>
              <a:t>Verbal behavior can be observed more reliably than non verbal behavior</a:t>
            </a:r>
          </a:p>
          <a:p>
            <a:r>
              <a:rPr lang="en-US" dirty="0" smtClean="0"/>
              <a:t>Classroom environment is not important in learning process.</a:t>
            </a:r>
          </a:p>
          <a:p>
            <a:r>
              <a:rPr lang="en-US" dirty="0" smtClean="0"/>
              <a:t>Teacher’s behavior influences teaching</a:t>
            </a:r>
          </a:p>
          <a:p>
            <a:r>
              <a:rPr lang="en-US" dirty="0" smtClean="0"/>
              <a:t>Democratic behavior is highly appreciable</a:t>
            </a:r>
          </a:p>
          <a:p>
            <a:r>
              <a:rPr lang="en-US" dirty="0" smtClean="0"/>
              <a:t>Class room behavior can be changed by using feedback</a:t>
            </a:r>
          </a:p>
          <a:p>
            <a:r>
              <a:rPr lang="en-US" dirty="0" smtClean="0"/>
              <a:t>Mutual relationship between the pupil and the teacher carries importance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94672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Categories of FIAC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1.Teacher Talk –a) Accepts </a:t>
            </a:r>
            <a:r>
              <a:rPr lang="en-US" dirty="0" err="1" smtClean="0"/>
              <a:t>feeling,b</a:t>
            </a:r>
            <a:r>
              <a:rPr lang="en-US" dirty="0" smtClean="0"/>
              <a:t>)Praises or </a:t>
            </a:r>
            <a:r>
              <a:rPr lang="en-US" dirty="0" err="1" smtClean="0"/>
              <a:t>encourages,c</a:t>
            </a:r>
            <a:r>
              <a:rPr lang="en-US" dirty="0" smtClean="0"/>
              <a:t>)Accepts or uses ideas of </a:t>
            </a:r>
            <a:r>
              <a:rPr lang="en-US" dirty="0" err="1" smtClean="0"/>
              <a:t>pupils,d</a:t>
            </a:r>
            <a:r>
              <a:rPr lang="en-US" dirty="0" smtClean="0"/>
              <a:t>)Asks </a:t>
            </a:r>
            <a:r>
              <a:rPr lang="en-US" dirty="0" err="1" smtClean="0"/>
              <a:t>questions,e</a:t>
            </a:r>
            <a:r>
              <a:rPr lang="en-US" dirty="0" smtClean="0"/>
              <a:t>)</a:t>
            </a:r>
            <a:r>
              <a:rPr lang="en-US" dirty="0" err="1" smtClean="0"/>
              <a:t>Lecturing,f</a:t>
            </a:r>
            <a:r>
              <a:rPr lang="en-US" dirty="0" smtClean="0"/>
              <a:t>)Giving </a:t>
            </a:r>
            <a:r>
              <a:rPr lang="en-US" dirty="0" err="1" smtClean="0"/>
              <a:t>directions,g</a:t>
            </a:r>
            <a:r>
              <a:rPr lang="en-US" dirty="0" smtClean="0"/>
              <a:t>)</a:t>
            </a:r>
            <a:r>
              <a:rPr lang="en-US" dirty="0" err="1" smtClean="0"/>
              <a:t>Criticising</a:t>
            </a:r>
            <a:r>
              <a:rPr lang="en-US" dirty="0" smtClean="0"/>
              <a:t> or justifying authority</a:t>
            </a:r>
          </a:p>
          <a:p>
            <a:pPr marL="0" indent="0">
              <a:buNone/>
            </a:pPr>
            <a:r>
              <a:rPr lang="en-US" dirty="0" smtClean="0"/>
              <a:t>2.Pupil talk-a) Pupil talk </a:t>
            </a:r>
            <a:r>
              <a:rPr lang="en-US" dirty="0" smtClean="0"/>
              <a:t>response) </a:t>
            </a:r>
            <a:r>
              <a:rPr lang="en-US" dirty="0"/>
              <a:t>P</a:t>
            </a:r>
            <a:r>
              <a:rPr lang="en-US" dirty="0" smtClean="0"/>
              <a:t>upil talk initiation</a:t>
            </a:r>
          </a:p>
          <a:p>
            <a:pPr marL="0" indent="0">
              <a:buNone/>
            </a:pPr>
            <a:r>
              <a:rPr lang="en-US" dirty="0" smtClean="0"/>
              <a:t>3. Silence – Silence or confusion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29432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6550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Limitations of FIAC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Teacher focused system</a:t>
            </a:r>
          </a:p>
          <a:p>
            <a:r>
              <a:rPr lang="en-US" dirty="0" smtClean="0"/>
              <a:t>Focuses on narrow range of behavior</a:t>
            </a:r>
          </a:p>
          <a:p>
            <a:r>
              <a:rPr lang="en-US" dirty="0" smtClean="0"/>
              <a:t>Process is expensive and </a:t>
            </a:r>
            <a:r>
              <a:rPr lang="en-US" dirty="0" smtClean="0"/>
              <a:t>complicated</a:t>
            </a:r>
            <a:endParaRPr lang="en-US" dirty="0" smtClean="0"/>
          </a:p>
          <a:p>
            <a:r>
              <a:rPr lang="en-US" dirty="0" smtClean="0"/>
              <a:t>Time-consuming process</a:t>
            </a:r>
          </a:p>
          <a:p>
            <a:r>
              <a:rPr lang="en-US" dirty="0" smtClean="0"/>
              <a:t>All types of class room activities can not be explained by </a:t>
            </a:r>
            <a:r>
              <a:rPr lang="en-US" dirty="0" smtClean="0"/>
              <a:t>it.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71796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Galloway’s System of Interaction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Verbal </a:t>
            </a:r>
            <a:r>
              <a:rPr lang="en-US" dirty="0" err="1" smtClean="0"/>
              <a:t>behaviour</a:t>
            </a:r>
            <a:r>
              <a:rPr lang="en-US" dirty="0" smtClean="0"/>
              <a:t>/Indirect-Direct – 10 </a:t>
            </a:r>
            <a:r>
              <a:rPr lang="en-US" dirty="0" err="1" smtClean="0"/>
              <a:t>behaviours</a:t>
            </a:r>
            <a:endParaRPr lang="en-US" dirty="0" smtClean="0"/>
          </a:p>
          <a:p>
            <a:r>
              <a:rPr lang="en-US" dirty="0" smtClean="0"/>
              <a:t>2. Nonverbal </a:t>
            </a:r>
            <a:r>
              <a:rPr lang="en-US" dirty="0" err="1" smtClean="0"/>
              <a:t>behaviour</a:t>
            </a:r>
            <a:r>
              <a:rPr lang="en-US" dirty="0" smtClean="0"/>
              <a:t>/Encouraging-Restricting -9 </a:t>
            </a:r>
            <a:r>
              <a:rPr lang="en-US" dirty="0" err="1" smtClean="0"/>
              <a:t>behaviours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40821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Criteria for Teacher Evaluation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Product-Outcomes of the Edn.al processes, </a:t>
            </a:r>
            <a:r>
              <a:rPr lang="en-US" dirty="0" err="1" smtClean="0"/>
              <a:t>Eg</a:t>
            </a:r>
            <a:r>
              <a:rPr lang="en-US" dirty="0" smtClean="0"/>
              <a:t>.-employability </a:t>
            </a:r>
          </a:p>
          <a:p>
            <a:pPr marL="0" indent="0">
              <a:buNone/>
            </a:pPr>
            <a:r>
              <a:rPr lang="en-US" dirty="0" smtClean="0"/>
              <a:t>                Outcomes</a:t>
            </a:r>
          </a:p>
          <a:p>
            <a:r>
              <a:rPr lang="en-US" dirty="0" smtClean="0"/>
              <a:t>Process-Actions associated with presage variables.</a:t>
            </a:r>
          </a:p>
          <a:p>
            <a:pPr marL="0" indent="0"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Eg</a:t>
            </a:r>
            <a:r>
              <a:rPr lang="en-US" dirty="0" smtClean="0"/>
              <a:t>.- Instructional design,pedagogy,resources</a:t>
            </a:r>
          </a:p>
          <a:p>
            <a:r>
              <a:rPr lang="en-US" dirty="0" smtClean="0"/>
              <a:t>Presage- Resources and factors that go into the teaching &amp; learning </a:t>
            </a:r>
            <a:r>
              <a:rPr lang="en-US" dirty="0" err="1" smtClean="0"/>
              <a:t>process.Eg</a:t>
            </a:r>
            <a:r>
              <a:rPr lang="en-US" dirty="0" smtClean="0"/>
              <a:t>.- </a:t>
            </a:r>
            <a:r>
              <a:rPr lang="en-US" dirty="0" smtClean="0"/>
              <a:t>Learner, Instructor, institution, Platform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14599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4" y="336550"/>
            <a:ext cx="10410825" cy="1325563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Student Self –Assessment Rubric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1.Novice</a:t>
            </a:r>
          </a:p>
          <a:p>
            <a:r>
              <a:rPr lang="en-US" dirty="0" smtClean="0"/>
              <a:t>2.Developing</a:t>
            </a:r>
          </a:p>
          <a:p>
            <a:r>
              <a:rPr lang="en-US" dirty="0" smtClean="0"/>
              <a:t>3.Proficient</a:t>
            </a:r>
          </a:p>
          <a:p>
            <a:r>
              <a:rPr lang="en-US" dirty="0" smtClean="0"/>
              <a:t>4.Exceeds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53772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Oral reading Self Assessment Rubric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Volume</a:t>
            </a:r>
          </a:p>
          <a:p>
            <a:r>
              <a:rPr lang="en-US" dirty="0" smtClean="0"/>
              <a:t>Pace</a:t>
            </a:r>
          </a:p>
          <a:p>
            <a:r>
              <a:rPr lang="en-US" dirty="0" smtClean="0"/>
              <a:t>Pause</a:t>
            </a:r>
          </a:p>
          <a:p>
            <a:r>
              <a:rPr lang="en-US" dirty="0" smtClean="0"/>
              <a:t>Clarity</a:t>
            </a:r>
          </a:p>
          <a:p>
            <a:r>
              <a:rPr lang="en-US" dirty="0" smtClean="0"/>
              <a:t>Expression</a:t>
            </a:r>
          </a:p>
          <a:p>
            <a:r>
              <a:rPr lang="en-US" dirty="0" smtClean="0"/>
              <a:t>Fluency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71979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359</Words>
  <Application>Microsoft Office PowerPoint</Application>
  <PresentationFormat>Widescreen</PresentationFormat>
  <Paragraphs>70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Flander’s Interaction Analysis Categories(FIACS)</vt:lpstr>
      <vt:lpstr>Introduction</vt:lpstr>
      <vt:lpstr>Assumptions</vt:lpstr>
      <vt:lpstr>Categories of FIAC</vt:lpstr>
      <vt:lpstr>Limitations of FIAC</vt:lpstr>
      <vt:lpstr>Galloway’s System of Interaction</vt:lpstr>
      <vt:lpstr>Criteria for Teacher Evaluation</vt:lpstr>
      <vt:lpstr>Student Self –Assessment Rubric</vt:lpstr>
      <vt:lpstr>Oral reading Self Assessment Rubric</vt:lpstr>
      <vt:lpstr>Rubrics for Peer Evaluation</vt:lpstr>
      <vt:lpstr>Self Assessment Rubrics for Letter writing</vt:lpstr>
      <vt:lpstr>Steps of Construction for self &amp; peer evaluation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Flander’s Interaction Analysis Categories(FIACS)</dc:title>
  <dc:creator>Abhijit Pal</dc:creator>
  <cp:lastModifiedBy>Abhijit Pal</cp:lastModifiedBy>
  <cp:revision>12</cp:revision>
  <dcterms:created xsi:type="dcterms:W3CDTF">2020-08-20T04:20:17Z</dcterms:created>
  <dcterms:modified xsi:type="dcterms:W3CDTF">2020-08-22T14:55:17Z</dcterms:modified>
</cp:coreProperties>
</file>