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5" d="100"/>
          <a:sy n="95" d="100"/>
        </p:scale>
        <p:origin x="67" y="3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ta Pal" userId="5b67f816c6176709" providerId="LiveId" clId="{A3FF7BA4-45FB-4BE4-AE36-5E39F89FE267}"/>
    <pc:docChg chg="custSel addSld modSld">
      <pc:chgData name="Mita Pal" userId="5b67f816c6176709" providerId="LiveId" clId="{A3FF7BA4-45FB-4BE4-AE36-5E39F89FE267}" dt="2020-08-22T15:46:58.867" v="1085" actId="207"/>
      <pc:docMkLst>
        <pc:docMk/>
      </pc:docMkLst>
      <pc:sldChg chg="modSp mod">
        <pc:chgData name="Mita Pal" userId="5b67f816c6176709" providerId="LiveId" clId="{A3FF7BA4-45FB-4BE4-AE36-5E39F89FE267}" dt="2020-08-22T15:46:58.867" v="1085" actId="207"/>
        <pc:sldMkLst>
          <pc:docMk/>
          <pc:sldMk cId="262294857" sldId="256"/>
        </pc:sldMkLst>
        <pc:spChg chg="mod">
          <ac:chgData name="Mita Pal" userId="5b67f816c6176709" providerId="LiveId" clId="{A3FF7BA4-45FB-4BE4-AE36-5E39F89FE267}" dt="2020-08-22T15:46:58.867" v="1085" actId="207"/>
          <ac:spMkLst>
            <pc:docMk/>
            <pc:sldMk cId="262294857" sldId="256"/>
            <ac:spMk id="2" creationId="{4CC3071D-3DAF-4E69-BF93-E2DE35518C61}"/>
          </ac:spMkLst>
        </pc:spChg>
        <pc:spChg chg="mod">
          <ac:chgData name="Mita Pal" userId="5b67f816c6176709" providerId="LiveId" clId="{A3FF7BA4-45FB-4BE4-AE36-5E39F89FE267}" dt="2020-08-22T15:41:13.232" v="1063" actId="20577"/>
          <ac:spMkLst>
            <pc:docMk/>
            <pc:sldMk cId="262294857" sldId="256"/>
            <ac:spMk id="3" creationId="{A1AA000D-4693-412E-B385-1C13107A18F1}"/>
          </ac:spMkLst>
        </pc:spChg>
      </pc:sldChg>
      <pc:sldChg chg="modSp mod">
        <pc:chgData name="Mita Pal" userId="5b67f816c6176709" providerId="LiveId" clId="{A3FF7BA4-45FB-4BE4-AE36-5E39F89FE267}" dt="2020-08-22T15:44:19.026" v="1075" actId="20577"/>
        <pc:sldMkLst>
          <pc:docMk/>
          <pc:sldMk cId="3068811355" sldId="257"/>
        </pc:sldMkLst>
        <pc:spChg chg="mod">
          <ac:chgData name="Mita Pal" userId="5b67f816c6176709" providerId="LiveId" clId="{A3FF7BA4-45FB-4BE4-AE36-5E39F89FE267}" dt="2020-08-22T15:44:19.026" v="1075" actId="20577"/>
          <ac:spMkLst>
            <pc:docMk/>
            <pc:sldMk cId="3068811355" sldId="257"/>
            <ac:spMk id="2" creationId="{B3B92676-4D6E-4327-8B1E-08F010F51292}"/>
          </ac:spMkLst>
        </pc:spChg>
      </pc:sldChg>
      <pc:sldChg chg="modSp">
        <pc:chgData name="Mita Pal" userId="5b67f816c6176709" providerId="LiveId" clId="{A3FF7BA4-45FB-4BE4-AE36-5E39F89FE267}" dt="2020-08-22T15:44:36.551" v="1076" actId="207"/>
        <pc:sldMkLst>
          <pc:docMk/>
          <pc:sldMk cId="2208189487" sldId="258"/>
        </pc:sldMkLst>
        <pc:spChg chg="mod">
          <ac:chgData name="Mita Pal" userId="5b67f816c6176709" providerId="LiveId" clId="{A3FF7BA4-45FB-4BE4-AE36-5E39F89FE267}" dt="2020-08-22T15:44:36.551" v="1076" actId="207"/>
          <ac:spMkLst>
            <pc:docMk/>
            <pc:sldMk cId="2208189487" sldId="258"/>
            <ac:spMk id="2" creationId="{9E1DA55D-12E8-4C0C-8CA7-56471C9DDB58}"/>
          </ac:spMkLst>
        </pc:spChg>
      </pc:sldChg>
      <pc:sldChg chg="modSp">
        <pc:chgData name="Mita Pal" userId="5b67f816c6176709" providerId="LiveId" clId="{A3FF7BA4-45FB-4BE4-AE36-5E39F89FE267}" dt="2020-08-22T15:44:55.158" v="1077" actId="207"/>
        <pc:sldMkLst>
          <pc:docMk/>
          <pc:sldMk cId="3908000231" sldId="259"/>
        </pc:sldMkLst>
        <pc:spChg chg="mod">
          <ac:chgData name="Mita Pal" userId="5b67f816c6176709" providerId="LiveId" clId="{A3FF7BA4-45FB-4BE4-AE36-5E39F89FE267}" dt="2020-08-22T15:44:55.158" v="1077" actId="207"/>
          <ac:spMkLst>
            <pc:docMk/>
            <pc:sldMk cId="3908000231" sldId="259"/>
            <ac:spMk id="2" creationId="{09759248-6A49-4F83-AA11-4054E885FC6C}"/>
          </ac:spMkLst>
        </pc:spChg>
      </pc:sldChg>
      <pc:sldChg chg="modSp">
        <pc:chgData name="Mita Pal" userId="5b67f816c6176709" providerId="LiveId" clId="{A3FF7BA4-45FB-4BE4-AE36-5E39F89FE267}" dt="2020-08-22T15:45:11.523" v="1078" actId="207"/>
        <pc:sldMkLst>
          <pc:docMk/>
          <pc:sldMk cId="3979976007" sldId="260"/>
        </pc:sldMkLst>
        <pc:spChg chg="mod">
          <ac:chgData name="Mita Pal" userId="5b67f816c6176709" providerId="LiveId" clId="{A3FF7BA4-45FB-4BE4-AE36-5E39F89FE267}" dt="2020-08-22T15:45:11.523" v="1078" actId="207"/>
          <ac:spMkLst>
            <pc:docMk/>
            <pc:sldMk cId="3979976007" sldId="260"/>
            <ac:spMk id="3" creationId="{1E745533-73F5-4999-9EBA-8145FF695B3C}"/>
          </ac:spMkLst>
        </pc:spChg>
      </pc:sldChg>
      <pc:sldChg chg="modSp new mod">
        <pc:chgData name="Mita Pal" userId="5b67f816c6176709" providerId="LiveId" clId="{A3FF7BA4-45FB-4BE4-AE36-5E39F89FE267}" dt="2020-08-22T15:45:29.502" v="1079" actId="207"/>
        <pc:sldMkLst>
          <pc:docMk/>
          <pc:sldMk cId="523940865" sldId="261"/>
        </pc:sldMkLst>
        <pc:spChg chg="mod">
          <ac:chgData name="Mita Pal" userId="5b67f816c6176709" providerId="LiveId" clId="{A3FF7BA4-45FB-4BE4-AE36-5E39F89FE267}" dt="2020-08-22T15:45:29.502" v="1079" actId="207"/>
          <ac:spMkLst>
            <pc:docMk/>
            <pc:sldMk cId="523940865" sldId="261"/>
            <ac:spMk id="2" creationId="{7B5FABB0-0FE2-4950-81B3-2FEEE7DF9EC8}"/>
          </ac:spMkLst>
        </pc:spChg>
        <pc:spChg chg="mod">
          <ac:chgData name="Mita Pal" userId="5b67f816c6176709" providerId="LiveId" clId="{A3FF7BA4-45FB-4BE4-AE36-5E39F89FE267}" dt="2020-08-08T06:58:33.076" v="279" actId="20577"/>
          <ac:spMkLst>
            <pc:docMk/>
            <pc:sldMk cId="523940865" sldId="261"/>
            <ac:spMk id="3" creationId="{AA9C4DFE-2EB8-4C2E-A5C7-51E78C1ABDE3}"/>
          </ac:spMkLst>
        </pc:spChg>
      </pc:sldChg>
      <pc:sldChg chg="modSp new mod">
        <pc:chgData name="Mita Pal" userId="5b67f816c6176709" providerId="LiveId" clId="{A3FF7BA4-45FB-4BE4-AE36-5E39F89FE267}" dt="2020-08-08T07:02:24.073" v="439" actId="5793"/>
        <pc:sldMkLst>
          <pc:docMk/>
          <pc:sldMk cId="1439306303" sldId="262"/>
        </pc:sldMkLst>
        <pc:spChg chg="mod">
          <ac:chgData name="Mita Pal" userId="5b67f816c6176709" providerId="LiveId" clId="{A3FF7BA4-45FB-4BE4-AE36-5E39F89FE267}" dt="2020-08-08T07:02:24.073" v="439" actId="5793"/>
          <ac:spMkLst>
            <pc:docMk/>
            <pc:sldMk cId="1439306303" sldId="262"/>
            <ac:spMk id="3" creationId="{D4DBCCEF-C26D-49EE-997D-16E5CE14C8F3}"/>
          </ac:spMkLst>
        </pc:spChg>
      </pc:sldChg>
      <pc:sldChg chg="modSp new mod">
        <pc:chgData name="Mita Pal" userId="5b67f816c6176709" providerId="LiveId" clId="{A3FF7BA4-45FB-4BE4-AE36-5E39F89FE267}" dt="2020-08-22T15:45:53.695" v="1081" actId="207"/>
        <pc:sldMkLst>
          <pc:docMk/>
          <pc:sldMk cId="3170887561" sldId="263"/>
        </pc:sldMkLst>
        <pc:spChg chg="mod">
          <ac:chgData name="Mita Pal" userId="5b67f816c6176709" providerId="LiveId" clId="{A3FF7BA4-45FB-4BE4-AE36-5E39F89FE267}" dt="2020-08-22T15:45:53.695" v="1081" actId="207"/>
          <ac:spMkLst>
            <pc:docMk/>
            <pc:sldMk cId="3170887561" sldId="263"/>
            <ac:spMk id="2" creationId="{3BD13D5B-F35C-43E6-BA9F-879EB3D78576}"/>
          </ac:spMkLst>
        </pc:spChg>
        <pc:spChg chg="mod">
          <ac:chgData name="Mita Pal" userId="5b67f816c6176709" providerId="LiveId" clId="{A3FF7BA4-45FB-4BE4-AE36-5E39F89FE267}" dt="2020-08-08T07:16:26.705" v="873" actId="20577"/>
          <ac:spMkLst>
            <pc:docMk/>
            <pc:sldMk cId="3170887561" sldId="263"/>
            <ac:spMk id="3" creationId="{40343276-D272-48CC-A18B-D7AF820248DF}"/>
          </ac:spMkLst>
        </pc:spChg>
      </pc:sldChg>
      <pc:sldChg chg="modSp new mod">
        <pc:chgData name="Mita Pal" userId="5b67f816c6176709" providerId="LiveId" clId="{A3FF7BA4-45FB-4BE4-AE36-5E39F89FE267}" dt="2020-08-22T15:46:12.566" v="1082" actId="207"/>
        <pc:sldMkLst>
          <pc:docMk/>
          <pc:sldMk cId="3230053228" sldId="264"/>
        </pc:sldMkLst>
        <pc:spChg chg="mod">
          <ac:chgData name="Mita Pal" userId="5b67f816c6176709" providerId="LiveId" clId="{A3FF7BA4-45FB-4BE4-AE36-5E39F89FE267}" dt="2020-08-22T15:46:12.566" v="1082" actId="207"/>
          <ac:spMkLst>
            <pc:docMk/>
            <pc:sldMk cId="3230053228" sldId="264"/>
            <ac:spMk id="2" creationId="{673470F3-F72E-4112-9333-C9789518FA83}"/>
          </ac:spMkLst>
        </pc:spChg>
      </pc:sldChg>
      <pc:sldChg chg="modSp new mod">
        <pc:chgData name="Mita Pal" userId="5b67f816c6176709" providerId="LiveId" clId="{A3FF7BA4-45FB-4BE4-AE36-5E39F89FE267}" dt="2020-08-22T15:46:26.798" v="1084" actId="207"/>
        <pc:sldMkLst>
          <pc:docMk/>
          <pc:sldMk cId="2194289930" sldId="265"/>
        </pc:sldMkLst>
        <pc:spChg chg="mod">
          <ac:chgData name="Mita Pal" userId="5b67f816c6176709" providerId="LiveId" clId="{A3FF7BA4-45FB-4BE4-AE36-5E39F89FE267}" dt="2020-08-22T15:46:26.798" v="1084" actId="207"/>
          <ac:spMkLst>
            <pc:docMk/>
            <pc:sldMk cId="2194289930" sldId="265"/>
            <ac:spMk id="2" creationId="{D42E19FD-CFB9-4599-8B89-DB136FF70A35}"/>
          </ac:spMkLst>
        </pc:spChg>
      </pc:sldChg>
      <pc:sldChg chg="modSp new mod">
        <pc:chgData name="Mita Pal" userId="5b67f816c6176709" providerId="LiveId" clId="{A3FF7BA4-45FB-4BE4-AE36-5E39F89FE267}" dt="2020-08-22T15:43:36.267" v="1065" actId="207"/>
        <pc:sldMkLst>
          <pc:docMk/>
          <pc:sldMk cId="4070816682" sldId="266"/>
        </pc:sldMkLst>
        <pc:spChg chg="mod">
          <ac:chgData name="Mita Pal" userId="5b67f816c6176709" providerId="LiveId" clId="{A3FF7BA4-45FB-4BE4-AE36-5E39F89FE267}" dt="2020-08-22T15:43:36.267" v="1065" actId="207"/>
          <ac:spMkLst>
            <pc:docMk/>
            <pc:sldMk cId="4070816682" sldId="266"/>
            <ac:spMk id="2" creationId="{CFDEBBE0-331A-4652-9224-605C56CDF76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5EB2A-7502-4BA5-BFD1-4D6B088429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52C173-A9C9-4420-9C37-1763492A46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2CEF98-1A91-48DF-9E2C-70AFE4FB4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79F2E-4C08-4547-BC8C-C787A60D6F26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A6A809-79E5-46EC-98CB-EED7A98E7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1A5E96-F9C6-4039-8FB8-8F12B634C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79453-8AB0-4760-A08C-40268FA09A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0788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E523F-E875-45C1-8941-2DA2860B1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2C6604-73C6-4849-9D90-D9931BCACB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0FCB60-5A99-47C3-8CD7-5A6DBD0E5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79F2E-4C08-4547-BC8C-C787A60D6F26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40E19A-3899-4F6C-B5B5-BE5AE71A0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A91CBB-BF8C-45CF-AF79-77E2742B8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79453-8AB0-4760-A08C-40268FA09A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18164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75BBAD-1C12-4D62-A076-4261BCD34C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0155FB-702A-4FE5-A93C-0A51C59B8B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4AFB3B-561C-40DE-A2FA-4DE2BDAD4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79F2E-4C08-4547-BC8C-C787A60D6F26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DC2127-81FA-4F08-B183-F39629E5F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AC6690-8B23-4E5D-B839-CF3448276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79453-8AB0-4760-A08C-40268FA09A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4973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58731-AA51-4443-89F0-7E62801DA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06041-4628-43C1-8826-8DFC074EA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9609E7-2E9B-44D6-9A62-442607C99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79F2E-4C08-4547-BC8C-C787A60D6F26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93157-7733-4CA1-8B1B-D80C75DF0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16F792-FE46-423F-864C-B06DB5955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79453-8AB0-4760-A08C-40268FA09A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5689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5BAB5-9CBA-415F-A334-00D05EA85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14C98E-1D50-4A65-A6ED-ACBD69105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734198-824B-4007-8891-A88866904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79F2E-4C08-4547-BC8C-C787A60D6F26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63914-0965-46AC-B8EE-AEE5226C9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64074B-E4EF-4786-989D-2CC363780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79453-8AB0-4760-A08C-40268FA09A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40671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0424E-69C4-49B9-BF70-938674A58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898EF-AF6F-432D-973E-5C18666D60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F509E9-D308-4244-B1A3-CF8B8B8E63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AFA2A0-7ECE-40B9-99F3-FC4876332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79F2E-4C08-4547-BC8C-C787A60D6F26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2BC54C-4498-4DB1-9DFA-625BC567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DCF9DD-0937-4DEC-8B21-78FB76E09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79453-8AB0-4760-A08C-40268FA09A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35979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8C200-719E-4BF2-8BB6-7F1D532CD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452BC3-31CC-4288-82A7-1632F6331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845369-E300-4F00-87C0-207CCABE98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767DD5-85D2-45BA-9870-EA7E0BED05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37CA94-9C29-496C-B414-0AD477BD17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A55BA2-0BC0-40CF-B420-D76B83838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79F2E-4C08-4547-BC8C-C787A60D6F26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683506-8000-494D-A0AC-1C4518CBE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6E00A8-2350-4429-B41D-3336CAE05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79453-8AB0-4760-A08C-40268FA09A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3617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9B9CE-D944-428D-8E59-109AB748C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98D19B-338F-4815-B56A-A720DCFCA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79F2E-4C08-4547-BC8C-C787A60D6F26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2756EF-45AD-480B-9C8F-941C8B5BA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31C0C0-75DB-423A-B72D-52BE0C16B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79453-8AB0-4760-A08C-40268FA09A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596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534228-0CDC-48A1-AAB9-CF9157906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79F2E-4C08-4547-BC8C-C787A60D6F26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83FB47-015F-477D-93C3-675315A7D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2B4D6F-DB70-4C9A-B265-2D1A1F654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79453-8AB0-4760-A08C-40268FA09A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6017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03B51-8A0D-4BC8-93BA-329969536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D3B0B-E6A6-4997-86FC-5C16C24A2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05549D-62ED-46C1-8B5D-94A729D03D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FCCD89-2C70-42EA-AC02-50DDB28FC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79F2E-4C08-4547-BC8C-C787A60D6F26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59C72E-EEF3-474D-9225-2B31879FC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2E3D58-1132-4B20-9C55-9ED54AC06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79453-8AB0-4760-A08C-40268FA09A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6615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74BD0-04C5-4797-9078-9BEA7BDEB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D2C02D-CE09-449B-ACB8-E318051DC0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D3D5FF-C0B9-4166-81B7-C5A4BAEE34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B7F1BB-8969-4CAF-B9AF-41F9E3A8A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79F2E-4C08-4547-BC8C-C787A60D6F26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948152-A4C2-4C92-B583-6C6140FC2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901F59-ABFC-4FF4-9CBD-2BDA144E9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79453-8AB0-4760-A08C-40268FA09A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2207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815121-7C5C-41EE-A803-E2D296E41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5F31F4-017F-4D4C-9CA8-308226F6C8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C666DF-5D2E-4DF6-9F04-564C1A9EAB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079F2E-4C08-4547-BC8C-C787A60D6F26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1BD85-13EA-445D-902D-FAA1F5602B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B360AC-6823-4F07-A940-9770157044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79453-8AB0-4760-A08C-40268FA09A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96829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kpal.india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3071D-3DAF-4E69-BF93-E2DE35518C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8696" y="858253"/>
            <a:ext cx="8879304" cy="2214393"/>
          </a:xfrm>
        </p:spPr>
        <p:txBody>
          <a:bodyPr>
            <a:normAutofit/>
          </a:bodyPr>
          <a:lstStyle/>
          <a:p>
            <a:r>
              <a:rPr lang="en-IN" sz="4400" dirty="0">
                <a:solidFill>
                  <a:srgbClr val="00B050"/>
                </a:solidFill>
              </a:rPr>
              <a:t>All India Council for Technical Education(AICTE)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AA000D-4693-412E-B385-1C13107A18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1916" y="3072647"/>
            <a:ext cx="9296400" cy="2485941"/>
          </a:xfrm>
        </p:spPr>
        <p:txBody>
          <a:bodyPr/>
          <a:lstStyle/>
          <a:p>
            <a:r>
              <a:rPr lang="en-US" dirty="0"/>
              <a:t>P</a:t>
            </a:r>
            <a:r>
              <a:rPr lang="en-IN" dirty="0" err="1"/>
              <a:t>rof.Abhijit</a:t>
            </a:r>
            <a:r>
              <a:rPr lang="en-IN" dirty="0"/>
              <a:t> Kumar Pal</a:t>
            </a:r>
          </a:p>
          <a:p>
            <a:r>
              <a:rPr lang="en-IN" dirty="0" err="1"/>
              <a:t>Head,Dept</a:t>
            </a:r>
            <a:r>
              <a:rPr lang="en-IN" dirty="0"/>
              <a:t>. of Education</a:t>
            </a:r>
          </a:p>
          <a:p>
            <a:r>
              <a:rPr lang="en-IN" dirty="0"/>
              <a:t>West Bengal State University</a:t>
            </a:r>
          </a:p>
          <a:p>
            <a:r>
              <a:rPr lang="en-IN" dirty="0">
                <a:hlinkClick r:id="rId2"/>
              </a:rPr>
              <a:t>akpal.india@gmail.com</a:t>
            </a:r>
            <a:endParaRPr lang="en-IN" dirty="0"/>
          </a:p>
          <a:p>
            <a:r>
              <a:rPr lang="en-IN" dirty="0"/>
              <a:t>Study Material of M.A Sem-II</a:t>
            </a:r>
          </a:p>
        </p:txBody>
      </p:sp>
    </p:spTree>
    <p:extLst>
      <p:ext uri="{BB962C8B-B14F-4D97-AF65-F5344CB8AC3E}">
        <p14:creationId xmlns:p14="http://schemas.microsoft.com/office/powerpoint/2010/main" val="262294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470F3-F72E-4112-9333-C9789518F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Limitations of AICTE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1F1CE-F073-450F-ADAE-8072C9419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30053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E19FD-CFB9-4599-8B89-DB136FF70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537" y="405231"/>
            <a:ext cx="10515600" cy="1325563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COMMENT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DC431-E677-4128-BB35-CCBAECCB36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94289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EBBE0-331A-4652-9224-605C56CDF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9294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Introduction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2C912-2B3C-46D1-B47E-65CC663294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70816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92676-4D6E-4327-8B1E-08F010F51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Brief History of AICTE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130719-9D9B-4331-9566-80C2AD64B3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1945, November- apex advisory body</a:t>
            </a:r>
          </a:p>
          <a:p>
            <a:r>
              <a:rPr lang="en-IN" dirty="0"/>
              <a:t>1987- statutory status by an Act of parliament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68811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DA55D-12E8-4C0C-8CA7-56471C9DD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Objectives of AICTE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1ACD0-4E7E-4963-8FA4-33CB45AD40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Proper planning &amp; co ordination in the field of Technical </a:t>
            </a:r>
            <a:r>
              <a:rPr lang="en-IN" dirty="0" err="1"/>
              <a:t>Edn</a:t>
            </a:r>
            <a:r>
              <a:rPr lang="en-IN" dirty="0"/>
              <a:t>.</a:t>
            </a:r>
          </a:p>
          <a:p>
            <a:r>
              <a:rPr lang="en-IN" dirty="0"/>
              <a:t>To promote qualitative development of Technical </a:t>
            </a:r>
            <a:r>
              <a:rPr lang="en-IN" dirty="0" err="1"/>
              <a:t>Edn</a:t>
            </a:r>
            <a:r>
              <a:rPr lang="en-IN" dirty="0"/>
              <a:t>.</a:t>
            </a:r>
          </a:p>
          <a:p>
            <a:r>
              <a:rPr lang="en-IN" dirty="0"/>
              <a:t>To plan quantitative growth</a:t>
            </a:r>
          </a:p>
          <a:p>
            <a:r>
              <a:rPr lang="en-IN" dirty="0"/>
              <a:t>To prepare and implement regulations in the field of Technical </a:t>
            </a:r>
            <a:r>
              <a:rPr lang="en-IN" dirty="0" err="1"/>
              <a:t>Edn</a:t>
            </a:r>
            <a:r>
              <a:rPr lang="en-IN" dirty="0"/>
              <a:t>.</a:t>
            </a:r>
          </a:p>
          <a:p>
            <a:r>
              <a:rPr lang="en-IN" dirty="0"/>
              <a:t>To maintain norms &amp; standards of Technical </a:t>
            </a:r>
            <a:r>
              <a:rPr lang="en-IN" dirty="0" err="1"/>
              <a:t>Edn</a:t>
            </a:r>
            <a:r>
              <a:rPr lang="en-IN" dirty="0"/>
              <a:t>.</a:t>
            </a:r>
          </a:p>
          <a:p>
            <a:r>
              <a:rPr lang="en-IN" dirty="0"/>
              <a:t>To fund, monitor &amp; evaluate Technical </a:t>
            </a:r>
            <a:r>
              <a:rPr lang="en-IN" dirty="0" err="1"/>
              <a:t>Edn</a:t>
            </a:r>
            <a:r>
              <a:rPr lang="en-IN" dirty="0"/>
              <a:t>.</a:t>
            </a:r>
          </a:p>
          <a:p>
            <a:r>
              <a:rPr lang="en-IN" dirty="0"/>
              <a:t>To maintain parity of certification and award.</a:t>
            </a:r>
          </a:p>
        </p:txBody>
      </p:sp>
    </p:spTree>
    <p:extLst>
      <p:ext uri="{BB962C8B-B14F-4D97-AF65-F5344CB8AC3E}">
        <p14:creationId xmlns:p14="http://schemas.microsoft.com/office/powerpoint/2010/main" val="2208189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59248-6A49-4F83-AA11-4054E885F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Structure/Statutory Board of Studies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9D56C-4BB7-4A60-84ED-52D1F5AD29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UG Studies in Engineering and Technology</a:t>
            </a:r>
          </a:p>
          <a:p>
            <a:r>
              <a:rPr lang="en-IN" dirty="0"/>
              <a:t>PG &amp;Research in Engineering and Technology</a:t>
            </a:r>
          </a:p>
          <a:p>
            <a:r>
              <a:rPr lang="en-IN" dirty="0"/>
              <a:t>Management Studies</a:t>
            </a:r>
          </a:p>
          <a:p>
            <a:r>
              <a:rPr lang="en-IN" dirty="0"/>
              <a:t>Vocational Education</a:t>
            </a:r>
          </a:p>
          <a:p>
            <a:r>
              <a:rPr lang="en-IN" dirty="0"/>
              <a:t>Technical Education</a:t>
            </a:r>
          </a:p>
          <a:p>
            <a:r>
              <a:rPr lang="en-IN" dirty="0"/>
              <a:t>Pharmaceutical Education</a:t>
            </a:r>
          </a:p>
          <a:p>
            <a:r>
              <a:rPr lang="en-IN" dirty="0"/>
              <a:t>Architecture Education</a:t>
            </a:r>
          </a:p>
          <a:p>
            <a:r>
              <a:rPr lang="en-IN" dirty="0"/>
              <a:t>Hotel Management &amp; Catering Technology</a:t>
            </a:r>
          </a:p>
        </p:txBody>
      </p:sp>
    </p:spTree>
    <p:extLst>
      <p:ext uri="{BB962C8B-B14F-4D97-AF65-F5344CB8AC3E}">
        <p14:creationId xmlns:p14="http://schemas.microsoft.com/office/powerpoint/2010/main" val="3908000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0BB2F-A967-45C3-8964-2120588C6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45533-73F5-4999-9EBA-8145FF695B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Information Technology</a:t>
            </a:r>
          </a:p>
          <a:p>
            <a:r>
              <a:rPr lang="en-IN" dirty="0"/>
              <a:t>Town and Country Planning</a:t>
            </a:r>
          </a:p>
          <a:p>
            <a:pPr marL="0" indent="0">
              <a:buNone/>
            </a:pPr>
            <a:r>
              <a:rPr lang="en-IN" dirty="0"/>
              <a:t>              </a:t>
            </a:r>
            <a:r>
              <a:rPr lang="en-IN" dirty="0">
                <a:solidFill>
                  <a:srgbClr val="FF0000"/>
                </a:solidFill>
              </a:rPr>
              <a:t>Bureaus of AICTE</a:t>
            </a:r>
          </a:p>
          <a:p>
            <a:pPr marL="514350" indent="-514350">
              <a:buAutoNum type="arabicPeriod"/>
            </a:pPr>
            <a:r>
              <a:rPr lang="en-IN" dirty="0"/>
              <a:t>Approval </a:t>
            </a:r>
            <a:r>
              <a:rPr lang="en-IN" dirty="0" err="1"/>
              <a:t>Byreau</a:t>
            </a:r>
            <a:endParaRPr lang="en-IN" dirty="0"/>
          </a:p>
          <a:p>
            <a:pPr marL="514350" indent="-514350">
              <a:buAutoNum type="arabicPeriod"/>
            </a:pPr>
            <a:r>
              <a:rPr lang="en-IN" dirty="0"/>
              <a:t>Administration Bureau</a:t>
            </a:r>
          </a:p>
          <a:p>
            <a:pPr marL="514350" indent="-514350">
              <a:buAutoNum type="arabicPeriod"/>
            </a:pPr>
            <a:r>
              <a:rPr lang="en-IN" dirty="0"/>
              <a:t>Finance Bureau</a:t>
            </a:r>
          </a:p>
          <a:p>
            <a:pPr marL="514350" indent="-514350">
              <a:buAutoNum type="arabicPeriod"/>
            </a:pPr>
            <a:r>
              <a:rPr lang="en-IN" dirty="0"/>
              <a:t>Research Institutional&amp; Faculty Development Bureau</a:t>
            </a:r>
          </a:p>
          <a:p>
            <a:pPr marL="514350" indent="-514350">
              <a:buAutoNum type="arabicPeriod"/>
            </a:pPr>
            <a:r>
              <a:rPr lang="en-IN" dirty="0"/>
              <a:t>Policy and Academic Planning Bureau</a:t>
            </a:r>
          </a:p>
        </p:txBody>
      </p:sp>
    </p:spTree>
    <p:extLst>
      <p:ext uri="{BB962C8B-B14F-4D97-AF65-F5344CB8AC3E}">
        <p14:creationId xmlns:p14="http://schemas.microsoft.com/office/powerpoint/2010/main" val="3979976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FABB0-0FE2-4950-81B3-2FEEE7DF9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Cells of AICTE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C4DFE-2EB8-4C2E-A5C7-51E78C1AB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E- Government cell</a:t>
            </a:r>
          </a:p>
          <a:p>
            <a:r>
              <a:rPr lang="en-IN" dirty="0"/>
              <a:t>CMAT &amp; GPAT cell(Common Management Admission Test   Graduate Pharmacy Aptitude Test)</a:t>
            </a:r>
          </a:p>
          <a:p>
            <a:r>
              <a:rPr lang="en-IN" dirty="0"/>
              <a:t>SWAYAM Project Cell(Study Webs of Active learning for Young Aspirants Minds)</a:t>
            </a:r>
          </a:p>
          <a:p>
            <a:r>
              <a:rPr lang="en-IN" dirty="0"/>
              <a:t>Skill development Cell</a:t>
            </a:r>
          </a:p>
          <a:p>
            <a:r>
              <a:rPr lang="en-IN" dirty="0"/>
              <a:t>Estate Management Cell</a:t>
            </a:r>
          </a:p>
          <a:p>
            <a:r>
              <a:rPr lang="en-IN" dirty="0"/>
              <a:t>RTI cell</a:t>
            </a:r>
          </a:p>
          <a:p>
            <a:r>
              <a:rPr lang="en-IN" dirty="0"/>
              <a:t>Vigilance Cell</a:t>
            </a:r>
          </a:p>
        </p:txBody>
      </p:sp>
    </p:spTree>
    <p:extLst>
      <p:ext uri="{BB962C8B-B14F-4D97-AF65-F5344CB8AC3E}">
        <p14:creationId xmlns:p14="http://schemas.microsoft.com/office/powerpoint/2010/main" val="523940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94994-7274-45C4-AF10-A810BA0E2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BCCEF-C26D-49EE-997D-16E5CE14C8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Legal Cell</a:t>
            </a:r>
          </a:p>
          <a:p>
            <a:r>
              <a:rPr lang="en-IN" dirty="0"/>
              <a:t> Hindi Cell</a:t>
            </a:r>
          </a:p>
          <a:p>
            <a:r>
              <a:rPr lang="en-IN" dirty="0"/>
              <a:t>Parliament Cell</a:t>
            </a:r>
          </a:p>
          <a:p>
            <a:r>
              <a:rPr lang="en-IN" dirty="0"/>
              <a:t>Internal Audit Cell</a:t>
            </a:r>
          </a:p>
          <a:p>
            <a:r>
              <a:rPr lang="en-IN" dirty="0"/>
              <a:t>Grievance Redressal Cell</a:t>
            </a:r>
          </a:p>
          <a:p>
            <a:r>
              <a:rPr lang="en-IN" dirty="0"/>
              <a:t>Jammu &amp; Kashmir Cell</a:t>
            </a:r>
          </a:p>
          <a:p>
            <a:r>
              <a:rPr lang="en-IN" dirty="0"/>
              <a:t>North East Quality Improvement Program (NEQIP) Cell</a:t>
            </a:r>
          </a:p>
          <a:p>
            <a:pPr marL="0" indent="0">
              <a:buNone/>
            </a:pP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39306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13D5B-F35C-43E6-BA9F-879EB3D78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413252"/>
            <a:ext cx="10515600" cy="1325563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Functions of AICTE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43276-D272-48CC-A18B-D7AF82024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7853"/>
            <a:ext cx="10515600" cy="4709110"/>
          </a:xfrm>
        </p:spPr>
        <p:txBody>
          <a:bodyPr/>
          <a:lstStyle/>
          <a:p>
            <a:r>
              <a:rPr lang="en-IN" dirty="0"/>
              <a:t>Undertake, survey &amp; collect data</a:t>
            </a:r>
          </a:p>
          <a:p>
            <a:r>
              <a:rPr lang="en-IN" dirty="0"/>
              <a:t>Co ordinates the development of T. E </a:t>
            </a:r>
          </a:p>
          <a:p>
            <a:r>
              <a:rPr lang="en-IN" dirty="0"/>
              <a:t>Allocate &amp; disburse Funds</a:t>
            </a:r>
          </a:p>
          <a:p>
            <a:r>
              <a:rPr lang="en-IN" dirty="0"/>
              <a:t>Promotes innovation, research &amp; development in T.E</a:t>
            </a:r>
          </a:p>
          <a:p>
            <a:r>
              <a:rPr lang="en-IN" dirty="0"/>
              <a:t>Formulates schemes for Women,Handicapped &amp; Weaker sections</a:t>
            </a:r>
          </a:p>
          <a:p>
            <a:r>
              <a:rPr lang="en-IN" dirty="0"/>
              <a:t>Effective link between T.E and </a:t>
            </a:r>
            <a:r>
              <a:rPr lang="en-IN" dirty="0" err="1"/>
              <a:t>R&amp;D,Industry</a:t>
            </a:r>
            <a:r>
              <a:rPr lang="en-IN" dirty="0"/>
              <a:t> &amp; Community</a:t>
            </a:r>
          </a:p>
          <a:p>
            <a:r>
              <a:rPr lang="en-IN" dirty="0"/>
              <a:t>Formulates schemes for the training of in service teachers</a:t>
            </a:r>
          </a:p>
          <a:p>
            <a:r>
              <a:rPr lang="en-IN" dirty="0"/>
              <a:t>Norms &amp; standards of courses</a:t>
            </a:r>
          </a:p>
          <a:p>
            <a:r>
              <a:rPr lang="en-IN" dirty="0"/>
              <a:t>Norms &amp; guidelines for charging tuition &amp; other fees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70887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335</Words>
  <Application>Microsoft Office PowerPoint</Application>
  <PresentationFormat>Widescreen</PresentationFormat>
  <Paragraphs>63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All India Council for Technical Education(AICTE)</vt:lpstr>
      <vt:lpstr>Introduction</vt:lpstr>
      <vt:lpstr>Brief History of AICTE</vt:lpstr>
      <vt:lpstr>Objectives of AICTE</vt:lpstr>
      <vt:lpstr>Structure/Statutory Board of Studies</vt:lpstr>
      <vt:lpstr>PowerPoint Presentation</vt:lpstr>
      <vt:lpstr>Cells of AICTE</vt:lpstr>
      <vt:lpstr>PowerPoint Presentation</vt:lpstr>
      <vt:lpstr>Functions of AICTE</vt:lpstr>
      <vt:lpstr>Limitations of AICTE</vt:lpstr>
      <vt:lpstr>COMMENT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 India Council for Technical Education(AICTE)</dc:title>
  <dc:creator>Mita Pal</dc:creator>
  <cp:lastModifiedBy>Mita Pal</cp:lastModifiedBy>
  <cp:revision>9</cp:revision>
  <dcterms:created xsi:type="dcterms:W3CDTF">2020-08-08T05:21:48Z</dcterms:created>
  <dcterms:modified xsi:type="dcterms:W3CDTF">2020-08-22T15:47:14Z</dcterms:modified>
</cp:coreProperties>
</file>