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9" r:id="rId1"/>
  </p:sldMasterIdLst>
  <p:notesMasterIdLst>
    <p:notesMasterId r:id="rId34"/>
  </p:notesMasterIdLst>
  <p:sldIdLst>
    <p:sldId id="266" r:id="rId2"/>
    <p:sldId id="296" r:id="rId3"/>
    <p:sldId id="267" r:id="rId4"/>
    <p:sldId id="279" r:id="rId5"/>
    <p:sldId id="271" r:id="rId6"/>
    <p:sldId id="272" r:id="rId7"/>
    <p:sldId id="291" r:id="rId8"/>
    <p:sldId id="292" r:id="rId9"/>
    <p:sldId id="268" r:id="rId10"/>
    <p:sldId id="269" r:id="rId11"/>
    <p:sldId id="298" r:id="rId12"/>
    <p:sldId id="270" r:id="rId13"/>
    <p:sldId id="273" r:id="rId14"/>
    <p:sldId id="293" r:id="rId15"/>
    <p:sldId id="294" r:id="rId16"/>
    <p:sldId id="295" r:id="rId17"/>
    <p:sldId id="274" r:id="rId18"/>
    <p:sldId id="275" r:id="rId19"/>
    <p:sldId id="276" r:id="rId20"/>
    <p:sldId id="277" r:id="rId21"/>
    <p:sldId id="278" r:id="rId22"/>
    <p:sldId id="280" r:id="rId23"/>
    <p:sldId id="281" r:id="rId24"/>
    <p:sldId id="283" r:id="rId25"/>
    <p:sldId id="284" r:id="rId26"/>
    <p:sldId id="287" r:id="rId27"/>
    <p:sldId id="299" r:id="rId28"/>
    <p:sldId id="288" r:id="rId29"/>
    <p:sldId id="289" r:id="rId30"/>
    <p:sldId id="290" r:id="rId31"/>
    <p:sldId id="297" r:id="rId32"/>
    <p:sldId id="282" r:id="rId33"/>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1080" y="-19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C895D42D-F5C3-4C11-8D30-EA2FA250EF93}" type="datetimeFigureOut">
              <a:rPr lang="en-IN" smtClean="0"/>
              <a:t>11/08/2020</a:t>
            </a:fld>
            <a:endParaRPr lang="en-IN"/>
          </a:p>
        </p:txBody>
      </p:sp>
      <p:sp>
        <p:nvSpPr>
          <p:cNvPr id="4" name="Slide Image Placeholder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14BC5517-FDD0-4931-9DFE-5CC7815384BB}"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5817E9D-F181-40D6-B7E1-3D832F2E3CE5}"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817E9D-F181-40D6-B7E1-3D832F2E3CE5}"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817E9D-F181-40D6-B7E1-3D832F2E3CE5}"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5817E9D-F181-40D6-B7E1-3D832F2E3CE5}"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17E9D-F181-40D6-B7E1-3D832F2E3CE5}"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5817E9D-F181-40D6-B7E1-3D832F2E3CE5}"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5817E9D-F181-40D6-B7E1-3D832F2E3CE5}" type="datetimeFigureOut">
              <a:rPr lang="en-US" smtClean="0"/>
              <a:pPr/>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5817E9D-F181-40D6-B7E1-3D832F2E3CE5}" type="datetimeFigureOut">
              <a:rPr lang="en-US" smtClean="0"/>
              <a:pPr/>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17E9D-F181-40D6-B7E1-3D832F2E3CE5}" type="datetimeFigureOut">
              <a:rPr lang="en-US" smtClean="0"/>
              <a:pPr/>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17E9D-F181-40D6-B7E1-3D832F2E3CE5}"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17E9D-F181-40D6-B7E1-3D832F2E3CE5}"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665DEC-15AC-4C1A-9FB8-7F8D2E9C6A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17E9D-F181-40D6-B7E1-3D832F2E3CE5}" type="datetimeFigureOut">
              <a:rPr lang="en-US" smtClean="0"/>
              <a:pPr/>
              <a:t>8/11/2020</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65DEC-15AC-4C1A-9FB8-7F8D2E9C6A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513746"/>
            <a:ext cx="12192000" cy="434425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4800" b="1"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sz="3600" b="1" i="1" dirty="0" smtClean="0">
              <a:solidFill>
                <a:schemeClr val="tx1"/>
              </a:solidFill>
              <a:effectLst/>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sz="3600" b="1" i="1" dirty="0" smtClean="0">
              <a:solidFill>
                <a:schemeClr val="tx1"/>
              </a:solidFill>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sz="3600" b="1" i="1" dirty="0" smtClean="0">
                <a:solidFill>
                  <a:schemeClr val="tx1"/>
                </a:solidFill>
                <a:effectLst/>
                <a:latin typeface="Bookman Old Style" pitchFamily="18" charset="0"/>
                <a:ea typeface="Times New Roman" pitchFamily="18" charset="0"/>
                <a:cs typeface="Arial" pitchFamily="34" charset="0"/>
              </a:rPr>
              <a:t>By</a:t>
            </a:r>
            <a:endParaRPr kumimoji="0" lang="en-GB" sz="3600" b="1" u="none" strike="noStrike" cap="none" normalizeH="0" baseline="0" dirty="0" smtClean="0">
              <a:ln>
                <a:noFill/>
              </a:ln>
              <a:solidFill>
                <a:srgbClr val="00B050"/>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3200" b="1" u="none" strike="noStrike" cap="none" normalizeH="0" baseline="0" dirty="0" smtClean="0">
              <a:ln>
                <a:noFill/>
              </a:ln>
              <a:solidFill>
                <a:srgbClr val="00B050"/>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3200" b="1" u="none" strike="noStrike" cap="none" normalizeH="0" baseline="0" dirty="0" smtClean="0">
              <a:ln>
                <a:noFill/>
              </a:ln>
              <a:solidFill>
                <a:srgbClr val="00B050"/>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3200" b="1" u="none" strike="noStrike" cap="none" normalizeH="0" baseline="0" dirty="0" smtClean="0">
              <a:ln>
                <a:noFill/>
              </a:ln>
              <a:solidFill>
                <a:srgbClr val="00B05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1" y="0"/>
            <a:ext cx="12192000" cy="288509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fontAlgn="base">
              <a:spcBef>
                <a:spcPct val="0"/>
              </a:spcBef>
              <a:spcAft>
                <a:spcPct val="0"/>
              </a:spcAft>
            </a:pPr>
            <a:r>
              <a:rPr lang="en-GB" sz="54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Quality &amp; Quantity in </a:t>
            </a:r>
            <a:r>
              <a:rPr lang="en-GB" sz="54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Education</a:t>
            </a:r>
          </a:p>
          <a:p>
            <a:pPr lvl="0" algn="ctr" fontAlgn="base">
              <a:spcBef>
                <a:spcPct val="0"/>
              </a:spcBef>
              <a:spcAft>
                <a:spcPct val="0"/>
              </a:spcAft>
            </a:pPr>
            <a:r>
              <a:rPr lang="en-GB" sz="3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Semester-2, Contemporary Issues, Unit-2(</a:t>
            </a:r>
            <a:r>
              <a:rPr lang="en-GB" sz="3600" dirty="0" err="1"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i</a:t>
            </a:r>
            <a:r>
              <a:rPr lang="en-GB" sz="3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a:t>
            </a:r>
            <a:endParaRPr lang="en-GB" sz="3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p:txBody>
      </p:sp>
      <p:sp>
        <p:nvSpPr>
          <p:cNvPr id="4" name="Rounded Rectangle 3"/>
          <p:cNvSpPr/>
          <p:nvPr/>
        </p:nvSpPr>
        <p:spPr>
          <a:xfrm>
            <a:off x="252249" y="3405352"/>
            <a:ext cx="11682248" cy="3184634"/>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lvl="0" algn="ctr" eaLnBrk="0" fontAlgn="base" hangingPunct="0">
              <a:spcBef>
                <a:spcPct val="0"/>
              </a:spcBef>
              <a:spcAft>
                <a:spcPct val="0"/>
              </a:spcAft>
            </a:pPr>
            <a:r>
              <a:rPr lang="en-GB" sz="3600" b="1" dirty="0"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rPr>
              <a:t>Dr.  </a:t>
            </a:r>
            <a:r>
              <a:rPr lang="en-GB" sz="3600" b="1" dirty="0" err="1"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rPr>
              <a:t>Ajit</a:t>
            </a:r>
            <a:r>
              <a:rPr lang="en-GB" sz="3600" b="1" dirty="0"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rPr>
              <a:t> </a:t>
            </a:r>
            <a:r>
              <a:rPr lang="en-GB" sz="3600" b="1" dirty="0" err="1"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rPr>
              <a:t>Mondal</a:t>
            </a:r>
            <a:endParaRPr lang="en-GB" sz="3600" b="1" dirty="0" smtClean="0">
              <a:solidFill>
                <a:schemeClr val="bg1"/>
              </a:solidFill>
              <a:effectLst>
                <a:outerShdw blurRad="38100" dist="38100" dir="2700000" algn="tl">
                  <a:srgbClr val="000000">
                    <a:alpha val="43137"/>
                  </a:srgbClr>
                </a:outerShdw>
              </a:effectLst>
              <a:latin typeface="Bookman Old Style" pitchFamily="18" charset="0"/>
              <a:cs typeface="Arial" pitchFamily="34" charset="0"/>
            </a:endParaRPr>
          </a:p>
          <a:p>
            <a:pPr lvl="0" algn="ctr" eaLnBrk="0" fontAlgn="base" hangingPunct="0">
              <a:spcBef>
                <a:spcPct val="0"/>
              </a:spcBef>
              <a:spcAft>
                <a:spcPct val="0"/>
              </a:spcAft>
            </a:pPr>
            <a:r>
              <a:rPr lang="en-GB" sz="3600" b="1" dirty="0"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rPr>
              <a:t> Department of Education, </a:t>
            </a:r>
          </a:p>
          <a:p>
            <a:pPr lvl="0" algn="ctr" eaLnBrk="0" fontAlgn="base" hangingPunct="0">
              <a:spcBef>
                <a:spcPct val="0"/>
              </a:spcBef>
              <a:spcAft>
                <a:spcPct val="0"/>
              </a:spcAft>
            </a:pPr>
            <a:r>
              <a:rPr lang="en-GB" sz="3600" b="1" dirty="0" smtClean="0">
                <a:solidFill>
                  <a:schemeClr val="bg1"/>
                </a:solidFill>
                <a:effectLst>
                  <a:outerShdw blurRad="38100" dist="38100" dir="2700000" algn="tl">
                    <a:srgbClr val="000000">
                      <a:alpha val="43137"/>
                    </a:srgbClr>
                  </a:outerShdw>
                </a:effectLst>
                <a:latin typeface="Bookman Old Style" pitchFamily="18" charset="0"/>
                <a:cs typeface="Arial" pitchFamily="34" charset="0"/>
              </a:rPr>
              <a:t>West Bengal State University</a:t>
            </a:r>
          </a:p>
          <a:p>
            <a:pPr lvl="0" algn="ctr" eaLnBrk="0" fontAlgn="base" hangingPunct="0">
              <a:spcBef>
                <a:spcPct val="0"/>
              </a:spcBef>
              <a:spcAft>
                <a:spcPct val="0"/>
              </a:spcAft>
            </a:pPr>
            <a:endParaRPr lang="en-GB" sz="3600" b="1" dirty="0" smtClean="0">
              <a:solidFill>
                <a:schemeClr val="bg1"/>
              </a:solidFill>
              <a:effectLst>
                <a:outerShdw blurRad="38100" dist="38100" dir="2700000" algn="tl">
                  <a:srgbClr val="000000">
                    <a:alpha val="43137"/>
                  </a:srgbClr>
                </a:outerShdw>
              </a:effectLst>
              <a:latin typeface="Bookman Old Style" pitchFamily="18" charset="0"/>
              <a:ea typeface="Times New Roman" pitchFamily="18" charset="0"/>
              <a:cs typeface="Arial" pitchFamily="34" charset="0"/>
            </a:endParaRPr>
          </a:p>
        </p:txBody>
      </p:sp>
    </p:spTree>
    <p:extLst>
      <p:ext uri="{BB962C8B-B14F-4D97-AF65-F5344CB8AC3E}">
        <p14:creationId xmlns:p14="http://schemas.microsoft.com/office/powerpoint/2010/main" xmlns="" val="3314284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0" y="723901"/>
            <a:ext cx="12192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8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Winch (2010) questions quality of education as a system being measured as inputs received and outputs delivered … </a:t>
            </a:r>
            <a:r>
              <a:rPr kumimoji="0" lang="en-US" sz="4800" b="0"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Winch, C. (2010). Search for educational quality: The dialectic of inputs and outputs. </a:t>
            </a:r>
            <a:r>
              <a:rPr kumimoji="0" lang="en-US" sz="2400" b="1" i="1"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Contemporary Education Dialogue</a:t>
            </a:r>
            <a:r>
              <a:rPr kumimoji="0" lang="en-US" sz="2400" b="1"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 7(1), 19-40.</a:t>
            </a:r>
            <a:endParaRPr kumimoji="0" lang="en-US"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1" y="772511"/>
            <a:ext cx="10484068" cy="5078313"/>
          </a:xfrm>
          <a:prstGeom prst="rect">
            <a:avLst/>
          </a:prstGeom>
        </p:spPr>
        <p:txBody>
          <a:bodyPr wrap="square">
            <a:spAutoFit/>
          </a:bodyPr>
          <a:lstStyle/>
          <a:p>
            <a:pPr lvl="0" algn="just" fontAlgn="base">
              <a:spcBef>
                <a:spcPct val="0"/>
              </a:spcBef>
              <a:spcAft>
                <a:spcPct val="0"/>
              </a:spcAft>
            </a:pPr>
            <a:r>
              <a:rPr lang="en-US" sz="36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Understanding what quality means varies between countries. Different education actors and organizations also have their own definitions. </a:t>
            </a:r>
          </a:p>
          <a:p>
            <a:pPr lvl="0" algn="just" fontAlgn="base">
              <a:spcBef>
                <a:spcPct val="0"/>
              </a:spcBef>
              <a:spcAft>
                <a:spcPct val="0"/>
              </a:spcAft>
            </a:pPr>
            <a:endParaRPr lang="en-US" sz="36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endParaRPr>
          </a:p>
          <a:p>
            <a:pPr lvl="0" algn="just" fontAlgn="base">
              <a:spcBef>
                <a:spcPct val="0"/>
              </a:spcBef>
              <a:spcAft>
                <a:spcPct val="0"/>
              </a:spcAft>
            </a:pPr>
            <a:r>
              <a:rPr lang="en-US" sz="36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However, most tend to agree on three broad principles: </a:t>
            </a:r>
            <a:r>
              <a:rPr lang="en-US" sz="3600" b="1" u="sng" dirty="0" smtClean="0">
                <a:solidFill>
                  <a:srgbClr val="FF0000"/>
                </a:solidFill>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the need for relevance, for equity of access and outcome, and for proper observance of individual rights </a:t>
            </a:r>
            <a:r>
              <a:rPr lang="en-US" sz="36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(UNESCO, 2004).</a:t>
            </a:r>
            <a:endParaRPr lang="en-US" sz="3600" b="1" dirty="0" smtClean="0">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204952" y="557288"/>
            <a:ext cx="11792607"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A quality education provides the outcomes needed for individuals, communities, and societies to prosper. It allows schools to align and integrate fully with their communities and access a range of services across sectors designed to support the educational development of their students.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186" y="551793"/>
            <a:ext cx="11713780" cy="5509200"/>
          </a:xfrm>
          <a:prstGeom prst="rect">
            <a:avLst/>
          </a:prstGeom>
        </p:spPr>
        <p:txBody>
          <a:bodyPr wrap="square">
            <a:spAutoFit/>
          </a:bodyPr>
          <a:lstStyle/>
          <a:p>
            <a:pPr lvl="0" algn="just" eaLnBrk="0" fontAlgn="base" hangingPunct="0">
              <a:spcBef>
                <a:spcPct val="0"/>
              </a:spcBef>
              <a:spcAft>
                <a:spcPct val="0"/>
              </a:spcAft>
            </a:pPr>
            <a:r>
              <a:rPr lang="en-US" sz="4400" b="1" u="sng"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A quality education is supported by three key pillars: </a:t>
            </a:r>
          </a:p>
          <a:p>
            <a:pPr lvl="0" algn="just" eaLnBrk="0" fontAlgn="base" hangingPunct="0">
              <a:spcBef>
                <a:spcPct val="0"/>
              </a:spcBef>
              <a:spcAft>
                <a:spcPct val="0"/>
              </a:spcAft>
            </a:pPr>
            <a:endParaRPr lang="en-US" sz="4400" b="1"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endParaRPr>
          </a:p>
          <a:p>
            <a:pPr marL="742950" lvl="0" indent="-742950" algn="just" eaLnBrk="0" fontAlgn="base" hangingPunct="0">
              <a:spcBef>
                <a:spcPct val="0"/>
              </a:spcBef>
              <a:spcAft>
                <a:spcPct val="0"/>
              </a:spcAft>
              <a:buFont typeface="+mj-lt"/>
              <a:buAutoNum type="arabicParenR"/>
            </a:pPr>
            <a:r>
              <a:rPr lang="en-US" sz="4400" b="1" dirty="0" smtClean="0">
                <a:solidFill>
                  <a:srgbClr val="00B0F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ensuring access to quality teachers; </a:t>
            </a:r>
          </a:p>
          <a:p>
            <a:pPr marL="742950" lvl="0" indent="-742950" algn="just" eaLnBrk="0" fontAlgn="base" hangingPunct="0">
              <a:spcBef>
                <a:spcPct val="0"/>
              </a:spcBef>
              <a:spcAft>
                <a:spcPct val="0"/>
              </a:spcAft>
              <a:buFont typeface="+mj-lt"/>
              <a:buAutoNum type="arabicParenR"/>
            </a:pPr>
            <a:r>
              <a:rPr lang="en-US" sz="4400" b="1" dirty="0" smtClean="0">
                <a:solidFill>
                  <a:srgbClr val="C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providing use of quality learning tools and professional development; and</a:t>
            </a:r>
          </a:p>
          <a:p>
            <a:pPr marL="742950" lvl="0" indent="-742950" algn="just" eaLnBrk="0" fontAlgn="base" hangingPunct="0">
              <a:spcBef>
                <a:spcPct val="0"/>
              </a:spcBef>
              <a:spcAft>
                <a:spcPct val="0"/>
              </a:spcAft>
              <a:buFont typeface="+mj-lt"/>
              <a:buAutoNum type="arabicParenR"/>
            </a:pPr>
            <a:r>
              <a:rPr lang="en-US" sz="4400" b="1" dirty="0" smtClean="0">
                <a:solidFill>
                  <a:srgbClr val="C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 </a:t>
            </a:r>
            <a:r>
              <a:rPr lang="en-US" sz="4400" b="1" dirty="0" smtClean="0">
                <a:solidFill>
                  <a:schemeClr val="tx1">
                    <a:lumMod val="95000"/>
                    <a:lumOff val="5000"/>
                  </a:schemeClr>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the establishment of safe and supportive quality learning environments.</a:t>
            </a:r>
            <a:endParaRPr lang="en-US" sz="4400" b="1" dirty="0" smtClean="0">
              <a:solidFill>
                <a:schemeClr val="tx1">
                  <a:lumMod val="95000"/>
                  <a:lumOff val="5000"/>
                </a:schemeClr>
              </a:solidFill>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1"/>
          <p:cNvSpPr>
            <a:spLocks noChangeArrowheads="1"/>
          </p:cNvSpPr>
          <p:nvPr/>
        </p:nvSpPr>
        <p:spPr bwMode="auto">
          <a:xfrm>
            <a:off x="0" y="835766"/>
            <a:ext cx="12192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1. Quality Teachers</a:t>
            </a:r>
            <a:endParaRPr kumimoji="0" lang="en-US" sz="32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Each child, in each school, in each community deserves to be to be educated by a qualified teacher. Students who are taught by well-trained, professionally qualified, motivated, and supported teachers perform better and remain in school and the education system longer. A strong consensus has formed around the critical importance of highly competent teachers. We should accept nothing less than all children being taught by qualified teachers.</a:t>
            </a: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ChangeArrowheads="1"/>
          </p:cNvSpPr>
          <p:nvPr/>
        </p:nvSpPr>
        <p:spPr bwMode="auto">
          <a:xfrm>
            <a:off x="0" y="354220"/>
            <a:ext cx="12192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2. Quality Tools</a:t>
            </a:r>
            <a:endParaRPr kumimoji="0" lang="en-US" sz="44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 Quality teaching requires quality tools and ongoing professional development throughout the career of the educator. </a:t>
            </a:r>
            <a:r>
              <a:rPr kumimoji="0" lang="en-US" sz="36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The phrase </a:t>
            </a:r>
            <a:r>
              <a:rPr kumimoji="0" lang="en-US" sz="3600" b="1" i="1" u="sng"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quality tools </a:t>
            </a:r>
            <a:r>
              <a:rPr kumimoji="0" lang="en-US" sz="36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refer to the use of teaching and learning materials and resources, as well as the training in effective pedagogy that accompanies them. </a:t>
            </a: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A flexible curriculum that is able to adjust and suit the levels and interests of each learner and designed through an inclusive process that guarantees teachers' participation is highly desirable. </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1"/>
          <p:cNvSpPr>
            <a:spLocks noChangeArrowheads="1"/>
          </p:cNvSpPr>
          <p:nvPr/>
        </p:nvSpPr>
        <p:spPr bwMode="auto">
          <a:xfrm>
            <a:off x="0" y="600441"/>
            <a:ext cx="12192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3. Quality Environments</a:t>
            </a:r>
            <a:endParaRPr kumimoji="0" lang="en-US" sz="48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 Quality teaching and learning, even when supported by essential resources and tools, can only be effective if conducted within </a:t>
            </a:r>
            <a:r>
              <a:rPr kumimoji="0" lang="en-US" sz="3600" b="0" i="0" u="sng" strike="noStrike" cap="none" normalizeH="0" baseline="0" dirty="0" smtClean="0">
                <a:ln>
                  <a:noFill/>
                </a:ln>
                <a:solidFill>
                  <a:srgbClr val="00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environments that are safe, supportive, and conducive to effective teaching and learning. Safe physical structures and locations are fundamental, but we must also demand the establishment of environments that boost the learning process, encourage staff and student voice, and promote social and emotional development.</a:t>
            </a:r>
            <a:endParaRPr kumimoji="0" lang="en-US" sz="3600" b="0" i="0" u="sng"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204952"/>
            <a:ext cx="11997558" cy="6001643"/>
          </a:xfrm>
          <a:prstGeom prst="rect">
            <a:avLst/>
          </a:prstGeom>
        </p:spPr>
        <p:txBody>
          <a:bodyPr wrap="square">
            <a:spAutoFit/>
          </a:bodyPr>
          <a:lstStyle/>
          <a:p>
            <a:pPr algn="just">
              <a:buFont typeface="Wingdings" pitchFamily="2" charset="2"/>
              <a:buChar char="q"/>
            </a:pPr>
            <a:r>
              <a:rPr lang="en-IN" sz="4800" b="1" u="sng" dirty="0" smtClean="0">
                <a:solidFill>
                  <a:schemeClr val="tx1">
                    <a:lumMod val="95000"/>
                    <a:lumOff val="5000"/>
                  </a:schemeClr>
                </a:solidFill>
                <a:effectLst>
                  <a:outerShdw blurRad="38100" dist="38100" dir="2700000" algn="tl">
                    <a:srgbClr val="000000">
                      <a:alpha val="43137"/>
                    </a:srgbClr>
                  </a:outerShdw>
                </a:effectLst>
              </a:rPr>
              <a:t>We must make sure that a Quality Education is just that - an education that serves each child pedagogically and developmentally.</a:t>
            </a:r>
          </a:p>
          <a:p>
            <a:pPr algn="just"/>
            <a:endParaRPr lang="en-IN" sz="4800" dirty="0" smtClean="0">
              <a:solidFill>
                <a:schemeClr val="tx1">
                  <a:lumMod val="95000"/>
                  <a:lumOff val="5000"/>
                </a:schemeClr>
              </a:solidFill>
              <a:effectLst>
                <a:outerShdw blurRad="38100" dist="38100" dir="2700000" algn="tl">
                  <a:srgbClr val="000000">
                    <a:alpha val="43137"/>
                  </a:srgbClr>
                </a:outerShdw>
              </a:effectLst>
            </a:endParaRPr>
          </a:p>
          <a:p>
            <a:pPr algn="just">
              <a:buFont typeface="Wingdings" pitchFamily="2" charset="2"/>
              <a:buChar char="q"/>
            </a:pPr>
            <a:r>
              <a:rPr lang="en-IN" sz="4800" dirty="0" smtClean="0">
                <a:solidFill>
                  <a:schemeClr val="tx1">
                    <a:lumMod val="95000"/>
                    <a:lumOff val="5000"/>
                  </a:schemeClr>
                </a:solidFill>
                <a:effectLst>
                  <a:outerShdw blurRad="38100" dist="38100" dir="2700000" algn="tl">
                    <a:srgbClr val="000000">
                      <a:alpha val="43137"/>
                    </a:srgbClr>
                  </a:outerShdw>
                </a:effectLst>
              </a:rPr>
              <a:t> </a:t>
            </a:r>
            <a:r>
              <a:rPr lang="en-IN" sz="4800" b="1" u="sng" dirty="0" smtClean="0">
                <a:solidFill>
                  <a:schemeClr val="tx1">
                    <a:lumMod val="95000"/>
                    <a:lumOff val="5000"/>
                  </a:schemeClr>
                </a:solidFill>
                <a:effectLst>
                  <a:outerShdw blurRad="38100" dist="38100" dir="2700000" algn="tl">
                    <a:srgbClr val="000000">
                      <a:alpha val="43137"/>
                    </a:srgbClr>
                  </a:outerShdw>
                </a:effectLst>
              </a:rPr>
              <a:t>An education should be inclusive and be   structured to realize the potential of each child regardless of location or economic status. </a:t>
            </a:r>
            <a:endParaRPr lang="en-IN" sz="4800" b="1" u="sng" dirty="0">
              <a:solidFill>
                <a:schemeClr val="tx1">
                  <a:lumMod val="95000"/>
                  <a:lumOff val="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0" y="1232109"/>
            <a:ext cx="12192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1" i="0" u="sng"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A good quality education is one that provides all learners with capabilities they require to become economically productive, develop sustainable livelihoods, contribute to peaceful and democratic societies and enhance individual well-being.</a:t>
            </a:r>
            <a:endParaRPr kumimoji="0" lang="en-US" sz="36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0" y="321262"/>
            <a:ext cx="12192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Features of Quality Education</a:t>
            </a:r>
            <a:endParaRPr kumimoji="0" lang="en-US" sz="40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Learners who are healthy, well ­nourished and ready to participate and learn, and supported in learning by their families and communities;</a:t>
            </a:r>
          </a:p>
          <a:p>
            <a:pPr marL="0" marR="0" lvl="0" indent="0" algn="just" defTabSz="914400" rtl="0" eaLnBrk="0" fontAlgn="base" latinLnBrk="0" hangingPunct="0">
              <a:lnSpc>
                <a:spcPct val="100000"/>
              </a:lnSpc>
              <a:spcBef>
                <a:spcPct val="0"/>
              </a:spcBef>
              <a:spcAft>
                <a:spcPct val="0"/>
              </a:spcAft>
              <a:buClrTx/>
              <a:buSzTx/>
              <a:tabLst/>
            </a:pP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Environments that are healthy, safe, protective and gender – sensitive, and provide adequate resources and facilities;</a:t>
            </a:r>
          </a:p>
          <a:p>
            <a:pPr marL="0" marR="0" lvl="0" indent="0" algn="just" defTabSz="914400" rtl="0" eaLnBrk="0" fontAlgn="base" latinLnBrk="0" hangingPunct="0">
              <a:lnSpc>
                <a:spcPct val="100000"/>
              </a:lnSpc>
              <a:spcBef>
                <a:spcPct val="0"/>
              </a:spcBef>
              <a:spcAft>
                <a:spcPct val="0"/>
              </a:spcAft>
              <a:buClrTx/>
              <a:buSzTx/>
              <a:tabLst/>
            </a:pP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Content that is reflected in relevant curricular and materials for the acquisition of basic skills, especially in the areas of literacy, numeracy and skills for life and knowledge in such areas as gender, health, nutrition HIV/AIDS preventive and peace.</a:t>
            </a:r>
            <a:endPar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5669" y="409904"/>
            <a:ext cx="11004331" cy="6186309"/>
          </a:xfrm>
          <a:prstGeom prst="rect">
            <a:avLst/>
          </a:prstGeom>
        </p:spPr>
        <p:txBody>
          <a:bodyPr wrap="square">
            <a:spAutoFit/>
          </a:bodyPr>
          <a:lstStyle/>
          <a:p>
            <a:pPr algn="ctr"/>
            <a:r>
              <a:rPr lang="en-IN" sz="3600" b="1" dirty="0" smtClean="0">
                <a:solidFill>
                  <a:srgbClr val="FF0000"/>
                </a:solidFill>
                <a:effectLst>
                  <a:outerShdw blurRad="38100" dist="38100" dir="2700000" algn="tl">
                    <a:srgbClr val="000000">
                      <a:alpha val="43137"/>
                    </a:srgbClr>
                  </a:outerShdw>
                </a:effectLst>
                <a:latin typeface="Book Antiqua" pitchFamily="18" charset="0"/>
              </a:rPr>
              <a:t>Introduction</a:t>
            </a:r>
          </a:p>
          <a:p>
            <a:pPr algn="just"/>
            <a:r>
              <a:rPr lang="en-IN" sz="3600" b="1" dirty="0" smtClean="0">
                <a:effectLst>
                  <a:outerShdw blurRad="38100" dist="38100" dir="2700000" algn="tl">
                    <a:srgbClr val="000000">
                      <a:alpha val="43137"/>
                    </a:srgbClr>
                  </a:outerShdw>
                </a:effectLst>
                <a:latin typeface="Book Antiqua" pitchFamily="18" charset="0"/>
              </a:rPr>
              <a:t>Quality has a variety of ambiguous and contradictory meanings. Much of the confusion over the meaning of quality arises because it can be used both as an absolute and as a relative concept. Quality in much everyday conversation is used as an absolute—this is a thing of quality. </a:t>
            </a:r>
            <a:r>
              <a:rPr lang="en-IN" sz="3600" b="1" u="sng" dirty="0" smtClean="0">
                <a:solidFill>
                  <a:srgbClr val="FF0000"/>
                </a:solidFill>
                <a:effectLst>
                  <a:outerShdw blurRad="38100" dist="38100" dir="2700000" algn="tl">
                    <a:srgbClr val="000000">
                      <a:alpha val="43137"/>
                    </a:srgbClr>
                  </a:outerShdw>
                </a:effectLst>
                <a:latin typeface="Book Antiqua" pitchFamily="18" charset="0"/>
              </a:rPr>
              <a:t>The word quality comes from the Latin </a:t>
            </a:r>
            <a:r>
              <a:rPr lang="en-IN" sz="3600" b="1" u="sng" dirty="0" err="1" smtClean="0">
                <a:solidFill>
                  <a:srgbClr val="FF0000"/>
                </a:solidFill>
                <a:effectLst>
                  <a:outerShdw blurRad="38100" dist="38100" dir="2700000" algn="tl">
                    <a:srgbClr val="000000">
                      <a:alpha val="43137"/>
                    </a:srgbClr>
                  </a:outerShdw>
                </a:effectLst>
                <a:latin typeface="Book Antiqua" pitchFamily="18" charset="0"/>
              </a:rPr>
              <a:t>qualis</a:t>
            </a:r>
            <a:r>
              <a:rPr lang="en-IN" sz="3600" b="1" u="sng" dirty="0" smtClean="0">
                <a:solidFill>
                  <a:srgbClr val="FF0000"/>
                </a:solidFill>
                <a:effectLst>
                  <a:outerShdw blurRad="38100" dist="38100" dir="2700000" algn="tl">
                    <a:srgbClr val="000000">
                      <a:alpha val="43137"/>
                    </a:srgbClr>
                  </a:outerShdw>
                </a:effectLst>
                <a:latin typeface="Book Antiqua" pitchFamily="18" charset="0"/>
              </a:rPr>
              <a:t> meaning what kind of. The quality of something can be said to be a part of its nature.</a:t>
            </a:r>
          </a:p>
          <a:p>
            <a:pPr algn="just"/>
            <a:r>
              <a:rPr lang="en-IN" dirty="0" smtClean="0"/>
              <a:t/>
            </a:r>
            <a:br>
              <a:rPr lang="en-IN" dirty="0" smtClean="0"/>
            </a:b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014" y="457200"/>
            <a:ext cx="11603420" cy="6247864"/>
          </a:xfrm>
          <a:prstGeom prst="rect">
            <a:avLst/>
          </a:prstGeom>
        </p:spPr>
        <p:txBody>
          <a:bodyPr wrap="square">
            <a:spAutoFit/>
          </a:bodyPr>
          <a:lstStyle/>
          <a:p>
            <a:pPr lvl="0" algn="r" eaLnBrk="0" fontAlgn="base" hangingPunct="0">
              <a:spcBef>
                <a:spcPct val="0"/>
              </a:spcBef>
              <a:spcAft>
                <a:spcPct val="0"/>
              </a:spcAft>
            </a:pPr>
            <a:r>
              <a:rPr lang="en-US" sz="4000" b="1" i="1"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Contd.</a:t>
            </a: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Processes through which trained teachers use </a:t>
            </a:r>
            <a:r>
              <a:rPr lang="en-US" sz="4000" dirty="0" err="1"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child­centred</a:t>
            </a:r>
            <a:r>
              <a:rPr lang="en-US" sz="40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 teaching approaches in well managed classrooms and schools and skillful assessment to facilitate learning and reduce disparities.</a:t>
            </a:r>
          </a:p>
          <a:p>
            <a:pPr lvl="0" algn="just" eaLnBrk="0" fontAlgn="base" hangingPunct="0">
              <a:spcBef>
                <a:spcPct val="0"/>
              </a:spcBef>
              <a:spcAft>
                <a:spcPct val="0"/>
              </a:spcAft>
            </a:pPr>
            <a:endParaRPr lang="en-US" sz="4000" dirty="0" smtClean="0">
              <a:effectLst>
                <a:outerShdw blurRad="38100" dist="38100" dir="2700000" algn="tl">
                  <a:srgbClr val="000000">
                    <a:alpha val="43137"/>
                  </a:srgbClr>
                </a:outerShdw>
              </a:effectLst>
              <a:latin typeface="Book Antiqua"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Outcomes that encompass knowledge, skills, and attitudes, and are linked to national goals for education and positive participation in society.</a:t>
            </a:r>
            <a:endParaRPr lang="en-US" sz="4000" dirty="0" smtClean="0">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1"/>
          <p:cNvSpPr>
            <a:spLocks noChangeArrowheads="1"/>
          </p:cNvSpPr>
          <p:nvPr/>
        </p:nvSpPr>
        <p:spPr bwMode="auto">
          <a:xfrm>
            <a:off x="409904" y="843189"/>
            <a:ext cx="10925504"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1" i="0" u="sng" strike="noStrike" cap="none" normalizeH="0" baseline="0" dirty="0" smtClean="0">
                <a:ln>
                  <a:noFill/>
                </a:ln>
                <a:solidFill>
                  <a:schemeClr val="tx1"/>
                </a:solidFill>
                <a:effectLst/>
                <a:latin typeface="Bookman Old Style" pitchFamily="18" charset="0"/>
                <a:ea typeface="Calibri" pitchFamily="34" charset="0"/>
                <a:cs typeface="Vrinda" pitchFamily="34" charset="0"/>
              </a:rPr>
              <a:t>Dimensions of Quality Education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dirty="0" smtClean="0">
              <a:ln>
                <a:noFill/>
              </a:ln>
              <a:solidFill>
                <a:schemeClr val="tx1"/>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400" b="1" i="0" u="none" strike="noStrike" cap="none" normalizeH="0" baseline="0" dirty="0" smtClean="0">
                <a:ln>
                  <a:noFill/>
                </a:ln>
                <a:solidFill>
                  <a:srgbClr val="FF0000"/>
                </a:solidFill>
                <a:effectLst/>
                <a:latin typeface="Bookman Old Style" pitchFamily="18" charset="0"/>
                <a:ea typeface="Calibri" pitchFamily="34" charset="0"/>
                <a:cs typeface="Vrinda" pitchFamily="34" charset="0"/>
              </a:rPr>
              <a:t>Quality Learners</a:t>
            </a:r>
            <a:endParaRPr kumimoji="0" lang="en-US" sz="4400" b="1" i="0" u="none"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400" b="1" i="0" u="none" strike="noStrike" cap="none" normalizeH="0" baseline="0" dirty="0" smtClean="0">
                <a:ln>
                  <a:noFill/>
                </a:ln>
                <a:solidFill>
                  <a:srgbClr val="FF0000"/>
                </a:solidFill>
                <a:effectLst/>
                <a:latin typeface="Bookman Old Style" pitchFamily="18" charset="0"/>
                <a:ea typeface="Calibri" pitchFamily="34" charset="0"/>
                <a:cs typeface="Vrinda" pitchFamily="34" charset="0"/>
              </a:rPr>
              <a:t>Quality Learning Environments</a:t>
            </a:r>
            <a:endParaRPr kumimoji="0" lang="en-US" sz="4400" b="1" i="0" u="none"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400" b="1" i="0" u="none" strike="noStrike" cap="none" normalizeH="0" baseline="0" dirty="0" smtClean="0">
                <a:ln>
                  <a:noFill/>
                </a:ln>
                <a:solidFill>
                  <a:srgbClr val="FF0000"/>
                </a:solidFill>
                <a:effectLst/>
                <a:latin typeface="Bookman Old Style" pitchFamily="18" charset="0"/>
                <a:ea typeface="Calibri" pitchFamily="34" charset="0"/>
                <a:cs typeface="Vrinda" pitchFamily="34" charset="0"/>
              </a:rPr>
              <a:t>Quality Content</a:t>
            </a:r>
            <a:endParaRPr kumimoji="0" lang="en-US" sz="4400" b="1" i="0" u="none"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400" b="1" i="0" u="none" strike="noStrike" cap="none" normalizeH="0" baseline="0" dirty="0" smtClean="0">
                <a:ln>
                  <a:noFill/>
                </a:ln>
                <a:solidFill>
                  <a:srgbClr val="FF0000"/>
                </a:solidFill>
                <a:effectLst/>
                <a:latin typeface="Bookman Old Style" pitchFamily="18" charset="0"/>
                <a:ea typeface="Calibri" pitchFamily="34" charset="0"/>
                <a:cs typeface="Vrinda" pitchFamily="34" charset="0"/>
              </a:rPr>
              <a:t>Quality Processes</a:t>
            </a:r>
            <a:endParaRPr kumimoji="0" lang="en-US" sz="4400" b="1" i="0" u="none"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400" b="1" i="0" u="none" strike="noStrike" cap="none" normalizeH="0" baseline="0" dirty="0" smtClean="0">
                <a:ln>
                  <a:noFill/>
                </a:ln>
                <a:solidFill>
                  <a:srgbClr val="FF0000"/>
                </a:solidFill>
                <a:effectLst/>
                <a:latin typeface="Bookman Old Style" pitchFamily="18" charset="0"/>
                <a:ea typeface="Calibri" pitchFamily="34" charset="0"/>
                <a:cs typeface="Vrinda" pitchFamily="34" charset="0"/>
              </a:rPr>
              <a:t>Quality Outcomes</a:t>
            </a:r>
            <a:endParaRPr kumimoji="0" lang="en-US" sz="4400" b="1" i="0" u="none"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0" y="448353"/>
            <a:ext cx="12192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857375" algn="l"/>
              </a:tabLst>
            </a:pPr>
            <a:r>
              <a:rPr kumimoji="0" lang="en-US" sz="4000" b="1" i="0" u="sng" strike="noStrike" cap="none" normalizeH="0" baseline="0" dirty="0" smtClean="0">
                <a:ln>
                  <a:noFill/>
                </a:ln>
                <a:solidFill>
                  <a:srgbClr val="FF0000"/>
                </a:solidFill>
                <a:effectLst/>
                <a:latin typeface="Bookman Old Style" pitchFamily="18" charset="0"/>
                <a:ea typeface="Calibri" pitchFamily="34" charset="0"/>
                <a:cs typeface="Vrinda" pitchFamily="34" charset="0"/>
              </a:rPr>
              <a:t>1. Quality Learner</a:t>
            </a:r>
            <a:endParaRPr kumimoji="0" lang="en-US" sz="4000" b="0" i="0" u="sng" strike="noStrike" cap="none" normalizeH="0" baseline="0" dirty="0" smtClean="0">
              <a:ln>
                <a:noFill/>
              </a:ln>
              <a:solidFill>
                <a:srgbClr val="FF0000"/>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tab pos="1857375" algn="l"/>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Good health and nutrition</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tab pos="1857375" algn="l"/>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Early childhood psychosocial development experiences.</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tab pos="1857375" algn="l"/>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Regular attendance for learning.</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tab pos="1857375" algn="l"/>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Family support for learning.</a:t>
            </a:r>
            <a:r>
              <a:rPr kumimoji="0" lang="en-US" sz="4000" b="0" i="0" u="none" strike="noStrike" cap="none" normalizeH="0" baseline="0" dirty="0" smtClean="0">
                <a:ln>
                  <a:noFill/>
                </a:ln>
                <a:solidFill>
                  <a:schemeClr val="tx1"/>
                </a:solidFill>
                <a:effectLst/>
                <a:latin typeface="Bookman Old Style" pitchFamily="18" charset="0"/>
                <a:ea typeface="Calibri" pitchFamily="34" charset="0"/>
                <a:cs typeface="Vrinda" pitchFamily="34" charset="0"/>
              </a:rPr>
              <a:t>	</a:t>
            </a:r>
            <a:endParaRPr kumimoji="0" lang="en-US" sz="4000" b="0" i="0" u="none" strike="noStrike" cap="none" normalizeH="0" baseline="0" dirty="0" smtClean="0">
              <a:ln>
                <a:noFill/>
              </a:ln>
              <a:solidFill>
                <a:schemeClr val="tx1"/>
              </a:solidFill>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2249" y="299545"/>
            <a:ext cx="11666482" cy="6247864"/>
          </a:xfrm>
          <a:prstGeom prst="rect">
            <a:avLst/>
          </a:prstGeom>
        </p:spPr>
        <p:txBody>
          <a:bodyPr wrap="square">
            <a:spAutoFit/>
          </a:bodyPr>
          <a:lstStyle/>
          <a:p>
            <a:pPr lvl="0" algn="ctr" fontAlgn="base">
              <a:spcBef>
                <a:spcPct val="0"/>
              </a:spcBef>
              <a:spcAft>
                <a:spcPct val="0"/>
              </a:spcAft>
              <a:tabLst>
                <a:tab pos="1857375" algn="l"/>
              </a:tabLst>
            </a:pPr>
            <a:r>
              <a:rPr lang="en-US" sz="4000" b="1" u="sng" dirty="0" smtClean="0">
                <a:solidFill>
                  <a:srgbClr val="FF0000"/>
                </a:solidFill>
                <a:effectLst>
                  <a:outerShdw blurRad="38100" dist="38100" dir="2700000" algn="tl">
                    <a:srgbClr val="000000">
                      <a:alpha val="43137"/>
                    </a:srgbClr>
                  </a:outerShdw>
                </a:effectLst>
                <a:ea typeface="Calibri" pitchFamily="34" charset="0"/>
                <a:cs typeface="Vrinda" pitchFamily="34" charset="0"/>
              </a:rPr>
              <a:t>2. Quality Learning Environments</a:t>
            </a:r>
            <a:endParaRPr lang="en-US" sz="4000" u="sng" dirty="0" smtClean="0">
              <a:solidFill>
                <a:srgbClr val="FF0000"/>
              </a:solidFill>
              <a:effectLst>
                <a:outerShdw blurRad="38100" dist="38100" dir="2700000" algn="tl">
                  <a:srgbClr val="000000">
                    <a:alpha val="43137"/>
                  </a:srgbClr>
                </a:outerShdw>
              </a:effectLst>
              <a:cs typeface="Arial" pitchFamily="34" charset="0"/>
            </a:endParaRPr>
          </a:p>
          <a:p>
            <a:pPr lvl="0" algn="just" eaLnBrk="0" fontAlgn="base" hangingPunct="0">
              <a:spcBef>
                <a:spcPct val="0"/>
              </a:spcBef>
              <a:spcAft>
                <a:spcPct val="0"/>
              </a:spcAft>
              <a:buFont typeface="Wingdings" pitchFamily="2" charset="2"/>
              <a:buChar char="q"/>
              <a:tabLst>
                <a:tab pos="1857375" algn="l"/>
              </a:tabLst>
            </a:pPr>
            <a:r>
              <a:rPr lang="en-US" sz="3600" b="1" dirty="0" smtClean="0">
                <a:latin typeface="Book Antiqua" pitchFamily="18" charset="0"/>
                <a:ea typeface="Calibri" pitchFamily="34" charset="0"/>
                <a:cs typeface="Aparajita" pitchFamily="34" charset="0"/>
              </a:rPr>
              <a:t>Quality of school facilities</a:t>
            </a:r>
            <a:endParaRPr lang="en-US" sz="3600" b="1" dirty="0" smtClean="0">
              <a:latin typeface="Book Antiqua" pitchFamily="18" charset="0"/>
              <a:cs typeface="Aparajita" pitchFamily="34" charset="0"/>
            </a:endParaRPr>
          </a:p>
          <a:p>
            <a:pPr lvl="0" algn="just" eaLnBrk="0" fontAlgn="base" hangingPunct="0">
              <a:spcBef>
                <a:spcPct val="0"/>
              </a:spcBef>
              <a:spcAft>
                <a:spcPct val="0"/>
              </a:spcAft>
              <a:buFont typeface="Wingdings" pitchFamily="2" charset="2"/>
              <a:buChar char="q"/>
              <a:tabLst>
                <a:tab pos="1857375" algn="l"/>
              </a:tabLst>
            </a:pPr>
            <a:r>
              <a:rPr lang="en-US" sz="3600" b="1" dirty="0" smtClean="0">
                <a:latin typeface="Book Antiqua" pitchFamily="18" charset="0"/>
                <a:ea typeface="Calibri" pitchFamily="34" charset="0"/>
                <a:cs typeface="Aparajita" pitchFamily="34" charset="0"/>
              </a:rPr>
              <a:t> Interaction between school infrastructure and other quality dimensions</a:t>
            </a:r>
            <a:endParaRPr lang="en-US" sz="3600" b="1" dirty="0" smtClean="0">
              <a:latin typeface="Book Antiqua" pitchFamily="18" charset="0"/>
              <a:cs typeface="Aparajita" pitchFamily="34" charset="0"/>
            </a:endParaRPr>
          </a:p>
          <a:p>
            <a:pPr lvl="0" algn="just" eaLnBrk="0" fontAlgn="base" hangingPunct="0">
              <a:spcBef>
                <a:spcPct val="0"/>
              </a:spcBef>
              <a:spcAft>
                <a:spcPct val="0"/>
              </a:spcAft>
              <a:buFont typeface="Wingdings" pitchFamily="2" charset="2"/>
              <a:buChar char="q"/>
              <a:tabLst>
                <a:tab pos="1857375" algn="l"/>
              </a:tabLst>
            </a:pPr>
            <a:r>
              <a:rPr lang="en-US" sz="3600" b="1" dirty="0" smtClean="0">
                <a:latin typeface="Book Antiqua" pitchFamily="18" charset="0"/>
                <a:ea typeface="Calibri" pitchFamily="34" charset="0"/>
                <a:cs typeface="Aparajita" pitchFamily="34" charset="0"/>
              </a:rPr>
              <a:t>Class size</a:t>
            </a:r>
          </a:p>
          <a:p>
            <a:pPr lvl="0" algn="just" eaLnBrk="0" fontAlgn="base" hangingPunct="0">
              <a:spcBef>
                <a:spcPct val="0"/>
              </a:spcBef>
              <a:spcAft>
                <a:spcPct val="0"/>
              </a:spcAft>
              <a:buFont typeface="Wingdings" pitchFamily="2" charset="2"/>
              <a:buChar char="q"/>
              <a:tabLst>
                <a:tab pos="1857375" algn="l"/>
              </a:tabLst>
            </a:pPr>
            <a:r>
              <a:rPr lang="en-US" sz="3600" b="1" dirty="0" smtClean="0">
                <a:latin typeface="Book Antiqua" pitchFamily="18" charset="0"/>
                <a:cs typeface="Aparajita" pitchFamily="34" charset="0"/>
              </a:rPr>
              <a:t>Pupil-Teacher Ratio</a:t>
            </a:r>
            <a:endParaRPr lang="en-IN" sz="3600" b="1" dirty="0" smtClean="0">
              <a:latin typeface="Book Antiqua" pitchFamily="18" charset="0"/>
              <a:cs typeface="Aparajita" pitchFamily="34" charset="0"/>
            </a:endParaRPr>
          </a:p>
          <a:p>
            <a:pPr algn="just" eaLnBrk="0" fontAlgn="base" hangingPunct="0">
              <a:spcBef>
                <a:spcPct val="0"/>
              </a:spcBef>
              <a:spcAft>
                <a:spcPct val="0"/>
              </a:spcAft>
              <a:buFont typeface="Wingdings" pitchFamily="2" charset="2"/>
              <a:buChar char="q"/>
              <a:tabLst>
                <a:tab pos="1857375" algn="l"/>
              </a:tabLst>
            </a:pPr>
            <a:r>
              <a:rPr lang="en-IN" sz="3600" b="1" dirty="0" smtClean="0">
                <a:latin typeface="Book Antiqua" pitchFamily="18" charset="0"/>
                <a:cs typeface="Aparajita" pitchFamily="34" charset="0"/>
              </a:rPr>
              <a:t>Peaceful, safe environments, especially for girls.</a:t>
            </a:r>
          </a:p>
          <a:p>
            <a:pPr lvl="0" algn="just" eaLnBrk="0" fontAlgn="base" hangingPunct="0">
              <a:spcBef>
                <a:spcPct val="0"/>
              </a:spcBef>
              <a:spcAft>
                <a:spcPct val="0"/>
              </a:spcAft>
              <a:buFont typeface="Wingdings" pitchFamily="2" charset="2"/>
              <a:buChar char="q"/>
              <a:tabLst>
                <a:tab pos="1857375" algn="l"/>
              </a:tabLst>
            </a:pPr>
            <a:r>
              <a:rPr lang="en-IN" sz="3600" b="1" dirty="0" smtClean="0">
                <a:latin typeface="Book Antiqua" pitchFamily="18" charset="0"/>
                <a:cs typeface="Aparajita" pitchFamily="34" charset="0"/>
              </a:rPr>
              <a:t>Teachers’ </a:t>
            </a:r>
            <a:r>
              <a:rPr lang="en-IN" sz="3600" b="1" dirty="0" err="1" smtClean="0">
                <a:latin typeface="Book Antiqua" pitchFamily="18" charset="0"/>
                <a:cs typeface="Aparajita" pitchFamily="34" charset="0"/>
              </a:rPr>
              <a:t>behaviors</a:t>
            </a:r>
            <a:r>
              <a:rPr lang="en-IN" sz="3600" b="1" dirty="0" smtClean="0">
                <a:latin typeface="Book Antiqua" pitchFamily="18" charset="0"/>
                <a:cs typeface="Aparajita" pitchFamily="34" charset="0"/>
              </a:rPr>
              <a:t> that affect safety.</a:t>
            </a:r>
          </a:p>
          <a:p>
            <a:pPr lvl="0" algn="just" eaLnBrk="0" fontAlgn="base" hangingPunct="0">
              <a:spcBef>
                <a:spcPct val="0"/>
              </a:spcBef>
              <a:spcAft>
                <a:spcPct val="0"/>
              </a:spcAft>
              <a:buFont typeface="Wingdings" pitchFamily="2" charset="2"/>
              <a:buChar char="q"/>
              <a:tabLst>
                <a:tab pos="1857375" algn="l"/>
              </a:tabLst>
            </a:pPr>
            <a:r>
              <a:rPr lang="en-IN" sz="3600" b="1" dirty="0" smtClean="0">
                <a:latin typeface="Book Antiqua" pitchFamily="18" charset="0"/>
                <a:cs typeface="Aparajita" pitchFamily="34" charset="0"/>
              </a:rPr>
              <a:t>Effective school discipline policies.</a:t>
            </a:r>
          </a:p>
          <a:p>
            <a:pPr algn="just" eaLnBrk="0" fontAlgn="base" hangingPunct="0">
              <a:spcBef>
                <a:spcPct val="0"/>
              </a:spcBef>
              <a:spcAft>
                <a:spcPct val="0"/>
              </a:spcAft>
              <a:buFont typeface="Wingdings" pitchFamily="2" charset="2"/>
              <a:buChar char="q"/>
              <a:tabLst>
                <a:tab pos="1857375" algn="l"/>
              </a:tabLst>
            </a:pPr>
            <a:r>
              <a:rPr lang="en-IN" sz="3600" b="1" dirty="0" smtClean="0">
                <a:latin typeface="Book Antiqua" pitchFamily="18" charset="0"/>
                <a:cs typeface="Aparajita" pitchFamily="34" charset="0"/>
              </a:rPr>
              <a:t>Non-violence. </a:t>
            </a:r>
          </a:p>
          <a:p>
            <a:pPr algn="just" eaLnBrk="0" fontAlgn="base" hangingPunct="0">
              <a:spcBef>
                <a:spcPct val="0"/>
              </a:spcBef>
              <a:spcAft>
                <a:spcPct val="0"/>
              </a:spcAft>
              <a:buFont typeface="Wingdings" pitchFamily="2" charset="2"/>
              <a:buChar char="q"/>
              <a:tabLst>
                <a:tab pos="1857375" algn="l"/>
              </a:tabLst>
            </a:pPr>
            <a:r>
              <a:rPr lang="en-IN" sz="3600" b="1" dirty="0" smtClean="0">
                <a:latin typeface="Book Antiqua" pitchFamily="18" charset="0"/>
                <a:cs typeface="Aparajita" pitchFamily="34" charset="0"/>
              </a:rPr>
              <a:t>Provision of health services.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2247" y="583324"/>
            <a:ext cx="11682249" cy="4493538"/>
          </a:xfrm>
          <a:prstGeom prst="rect">
            <a:avLst/>
          </a:prstGeom>
        </p:spPr>
        <p:txBody>
          <a:bodyPr wrap="square">
            <a:spAutoFit/>
          </a:bodyPr>
          <a:lstStyle/>
          <a:p>
            <a:pPr algn="ctr" fontAlgn="base">
              <a:spcBef>
                <a:spcPct val="0"/>
              </a:spcBef>
              <a:spcAft>
                <a:spcPct val="0"/>
              </a:spcAft>
            </a:pPr>
            <a:r>
              <a:rPr lang="en-US" sz="5400" b="1" u="sng" dirty="0" smtClean="0">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3. Quality Content</a:t>
            </a:r>
          </a:p>
          <a:p>
            <a:pPr algn="just" fontAlgn="base">
              <a:spcBef>
                <a:spcPct val="0"/>
              </a:spcBef>
              <a:spcAft>
                <a:spcPct val="0"/>
              </a:spcAft>
            </a:pP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Student-centered, non-discriminatory, standards-based curriculum </a:t>
            </a:r>
            <a:endParaRPr lang="en-US" sz="40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Uniqueness of local and national content.</a:t>
            </a:r>
            <a:endParaRPr lang="en-US" sz="40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Life skills</a:t>
            </a:r>
          </a:p>
          <a:p>
            <a:pPr lvl="0" algn="just" eaLnBrk="0" fontAlgn="base" hangingPunct="0">
              <a:spcBef>
                <a:spcPct val="0"/>
              </a:spcBef>
              <a:spcAft>
                <a:spcPct val="0"/>
              </a:spcAft>
              <a:buFont typeface="Wingdings" pitchFamily="2" charset="2"/>
              <a:buChar char="q"/>
            </a:pPr>
            <a:r>
              <a:rPr lang="en-US" sz="4000" dirty="0" smtClean="0">
                <a:effectLst>
                  <a:outerShdw blurRad="38100" dist="38100" dir="2700000" algn="tl">
                    <a:srgbClr val="000000">
                      <a:alpha val="43137"/>
                    </a:srgbClr>
                  </a:outerShdw>
                </a:effectLst>
                <a:latin typeface="Bookman Old Style" pitchFamily="18" charset="0"/>
                <a:cs typeface="Vrinda" pitchFamily="34" charset="0"/>
              </a:rPr>
              <a:t>Peace Education</a:t>
            </a:r>
            <a:endParaRPr lang="en-US" sz="4000" dirty="0" smtClean="0">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2607" y="378373"/>
            <a:ext cx="11161986" cy="6124754"/>
          </a:xfrm>
          <a:prstGeom prst="rect">
            <a:avLst/>
          </a:prstGeom>
        </p:spPr>
        <p:txBody>
          <a:bodyPr wrap="square">
            <a:spAutoFit/>
          </a:bodyPr>
          <a:lstStyle/>
          <a:p>
            <a:pPr algn="ctr" fontAlgn="base">
              <a:spcBef>
                <a:spcPct val="0"/>
              </a:spcBef>
              <a:spcAft>
                <a:spcPct val="0"/>
              </a:spcAft>
            </a:pPr>
            <a:r>
              <a:rPr lang="en-US" sz="4000" b="1" u="sng" dirty="0" smtClean="0">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4. Quality Processes</a:t>
            </a:r>
          </a:p>
          <a:p>
            <a:pPr algn="just" fontAlgn="base">
              <a:spcBef>
                <a:spcPct val="0"/>
              </a:spcBef>
              <a:spcAft>
                <a:spcPct val="0"/>
              </a:spcAft>
            </a:pPr>
            <a:r>
              <a:rPr lang="en-IN" sz="3200" b="1"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In recent years, however, more attention has been paid to educational processes — how teachers and administrators use inputs to frame meaningful learning experiences for students.</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system inputs</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Infrastructure</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pupil-teacher ratio</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curricular content</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Teachers training (Professional learning for teachers)</a:t>
            </a:r>
            <a:r>
              <a:rPr lang="en-IN"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 </a:t>
            </a:r>
          </a:p>
          <a:p>
            <a:pPr algn="just" eaLnBrk="0" fontAlgn="base" hangingPunct="0">
              <a:spcBef>
                <a:spcPct val="0"/>
              </a:spcBef>
              <a:spcAft>
                <a:spcPct val="0"/>
              </a:spcAft>
              <a:buFont typeface="Wingdings" pitchFamily="2" charset="2"/>
              <a:buChar char="q"/>
            </a:pPr>
            <a:r>
              <a:rPr lang="en-IN"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Ongoing professional development</a:t>
            </a:r>
          </a:p>
          <a:p>
            <a:pPr algn="just" eaLnBrk="0" fontAlgn="base" hangingPunct="0">
              <a:spcBef>
                <a:spcPct val="0"/>
              </a:spcBef>
              <a:spcAft>
                <a:spcPct val="0"/>
              </a:spcAft>
              <a:buFont typeface="Wingdings" pitchFamily="2" charset="2"/>
              <a:buChar char="q"/>
            </a:pPr>
            <a:r>
              <a:rPr lang="en-IN"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Teacher competence and school efficiency.</a:t>
            </a:r>
            <a:endParaRPr lang="en-IN"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1793" y="930167"/>
            <a:ext cx="11240814" cy="5355312"/>
          </a:xfrm>
          <a:prstGeom prst="rect">
            <a:avLst/>
          </a:prstGeom>
        </p:spPr>
        <p:txBody>
          <a:bodyPr wrap="square">
            <a:spAutoFit/>
          </a:bodyPr>
          <a:lstStyle/>
          <a:p>
            <a:pPr>
              <a:buFont typeface="Wingdings" pitchFamily="2" charset="2"/>
              <a:buChar char="q"/>
            </a:pPr>
            <a:r>
              <a:rPr lang="en-IN" sz="3600" b="1" dirty="0" smtClean="0"/>
              <a:t>Active, standards-based participation methods. </a:t>
            </a:r>
          </a:p>
          <a:p>
            <a:pPr>
              <a:buFont typeface="Wingdings" pitchFamily="2" charset="2"/>
              <a:buChar char="q"/>
            </a:pPr>
            <a:r>
              <a:rPr lang="en-IN" sz="3600" b="1" dirty="0" smtClean="0"/>
              <a:t>Continuing support for student-centred learning. </a:t>
            </a:r>
          </a:p>
          <a:p>
            <a:pPr>
              <a:buFont typeface="Wingdings" pitchFamily="2" charset="2"/>
              <a:buChar char="q"/>
            </a:pPr>
            <a:r>
              <a:rPr lang="en-IN" sz="3600" b="1" dirty="0" smtClean="0"/>
              <a:t>Teacher feedback mechanisms</a:t>
            </a:r>
          </a:p>
          <a:p>
            <a:pPr>
              <a:buFont typeface="Wingdings" pitchFamily="2" charset="2"/>
              <a:buChar char="q"/>
            </a:pPr>
            <a:r>
              <a:rPr lang="en-IN" sz="3600" b="1" dirty="0" smtClean="0"/>
              <a:t>Teachers’ working conditions. </a:t>
            </a:r>
          </a:p>
          <a:p>
            <a:pPr>
              <a:buFont typeface="Wingdings" pitchFamily="2" charset="2"/>
              <a:buChar char="q"/>
            </a:pPr>
            <a:r>
              <a:rPr lang="en-IN" sz="3600" b="1" dirty="0" smtClean="0"/>
              <a:t>Administrative support and leadership</a:t>
            </a:r>
          </a:p>
          <a:p>
            <a:pPr>
              <a:buFont typeface="Wingdings" pitchFamily="2" charset="2"/>
              <a:buChar char="q"/>
            </a:pPr>
            <a:r>
              <a:rPr lang="en-IN" sz="3600" b="1" dirty="0" smtClean="0"/>
              <a:t>Student access to languages used at school</a:t>
            </a:r>
            <a:r>
              <a:rPr lang="en-IN" b="1" dirty="0" smtClean="0"/>
              <a:t>.</a:t>
            </a:r>
            <a:r>
              <a:rPr lang="en-IN" dirty="0" smtClean="0"/>
              <a:t/>
            </a:r>
            <a:br>
              <a:rPr lang="en-IN" dirty="0" smtClean="0"/>
            </a:br>
            <a:r>
              <a:rPr lang="en-IN" dirty="0" smtClean="0"/>
              <a:t/>
            </a:r>
            <a:br>
              <a:rPr lang="en-IN" dirty="0" smtClean="0"/>
            </a:br>
            <a:r>
              <a:rPr lang="en-IN" dirty="0" smtClean="0"/>
              <a:t/>
            </a:r>
            <a:br>
              <a:rPr lang="en-IN" dirty="0" smtClean="0"/>
            </a:br>
            <a:r>
              <a:rPr lang="en-IN" dirty="0" smtClean="0"/>
              <a:t/>
            </a:r>
            <a:br>
              <a:rPr lang="en-IN" dirty="0" smtClean="0"/>
            </a:br>
            <a:endParaRPr lang="en-IN" b="1" dirty="0" smtClean="0"/>
          </a:p>
          <a:p>
            <a:r>
              <a:rPr lang="en-IN" dirty="0" smtClean="0"/>
              <a:t/>
            </a:r>
            <a:br>
              <a:rPr lang="en-IN" dirty="0" smtClean="0"/>
            </a:br>
            <a:endParaRPr lang="en-IN" dirty="0" smtClean="0"/>
          </a:p>
          <a:p>
            <a:endParaRPr lang="en-IN"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6028" y="441434"/>
            <a:ext cx="11035862" cy="6001643"/>
          </a:xfrm>
          <a:prstGeom prst="rect">
            <a:avLst/>
          </a:prstGeom>
        </p:spPr>
        <p:txBody>
          <a:bodyPr wrap="square">
            <a:spAutoFit/>
          </a:bodyPr>
          <a:lstStyle/>
          <a:p>
            <a:pPr lvl="0" fontAlgn="base">
              <a:spcBef>
                <a:spcPct val="0"/>
              </a:spcBef>
              <a:spcAft>
                <a:spcPct val="0"/>
              </a:spcAft>
            </a:pPr>
            <a:r>
              <a:rPr lang="en-US" sz="3200" b="1" u="sng" dirty="0" smtClean="0">
                <a:solidFill>
                  <a:srgbClr val="FF0000"/>
                </a:solidFill>
                <a:latin typeface="Bookman Old Style" pitchFamily="18" charset="0"/>
                <a:ea typeface="Calibri" pitchFamily="34" charset="0"/>
                <a:cs typeface="Vrinda" pitchFamily="34" charset="0"/>
              </a:rPr>
              <a:t>5. Quality Outcomes:</a:t>
            </a:r>
            <a:endParaRPr lang="en-US" sz="3200" u="sng" dirty="0" smtClean="0">
              <a:solidFill>
                <a:srgbClr val="FF0000"/>
              </a:solidFill>
              <a:latin typeface="Bookman Old Style" pitchFamily="18" charset="0"/>
              <a:cs typeface="Arial" pitchFamily="34" charset="0"/>
            </a:endParaRPr>
          </a:p>
          <a:p>
            <a:pPr lvl="0" eaLnBrk="0" fontAlgn="base" hangingPunct="0">
              <a:spcBef>
                <a:spcPct val="0"/>
              </a:spcBef>
              <a:spcAft>
                <a:spcPct val="0"/>
              </a:spcAft>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Quality learner outcomes are intentional, expected effects of the educational system.</a:t>
            </a:r>
            <a:r>
              <a:rPr lang="en-US" sz="3200" dirty="0" smtClean="0">
                <a:effectLst>
                  <a:outerShdw blurRad="38100" dist="38100" dir="2700000" algn="tl">
                    <a:srgbClr val="000000">
                      <a:alpha val="43137"/>
                    </a:srgbClr>
                  </a:outerShdw>
                </a:effectLst>
                <a:latin typeface="Bookman Old Style" pitchFamily="18" charset="0"/>
                <a:cs typeface="Arial" pitchFamily="34" charset="0"/>
              </a:rPr>
              <a:t> </a:t>
            </a: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These are the result after providing quality inputs.</a:t>
            </a:r>
          </a:p>
          <a:p>
            <a:pPr lvl="0" eaLnBrk="0" fontAlgn="base" hangingPunct="0">
              <a:spcBef>
                <a:spcPct val="0"/>
              </a:spcBef>
              <a:spcAft>
                <a:spcPct val="0"/>
              </a:spcAft>
            </a:pP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Outcomes related to community participation, learner confidence and lifelong learning.</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Health outcomes</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Life skills and outcomes.</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Achievement in literacy and numeracy</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a:p>
            <a:pPr lvl="0" algn="just" eaLnBrk="0" fontAlgn="base" hangingPunct="0">
              <a:spcBef>
                <a:spcPct val="0"/>
              </a:spcBef>
              <a:spcAft>
                <a:spcPct val="0"/>
              </a:spcAft>
              <a:buFont typeface="Wingdings" pitchFamily="2" charset="2"/>
              <a:buChar char="q"/>
            </a:pPr>
            <a:r>
              <a:rPr lang="en-US" sz="3200" dirty="0" smtClean="0">
                <a:effectLst>
                  <a:outerShdw blurRad="38100" dist="38100" dir="2700000" algn="tl">
                    <a:srgbClr val="000000">
                      <a:alpha val="43137"/>
                    </a:srgbClr>
                  </a:outerShdw>
                </a:effectLst>
                <a:latin typeface="Bookman Old Style" pitchFamily="18" charset="0"/>
                <a:ea typeface="Calibri" pitchFamily="34" charset="0"/>
                <a:cs typeface="Vrinda" pitchFamily="34" charset="0"/>
              </a:rPr>
              <a:t>Using formative assessment to improve achievement outcomes</a:t>
            </a:r>
            <a:endParaRPr lang="en-US" sz="3200" dirty="0" smtClean="0">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ChangeArrowheads="1"/>
          </p:cNvSpPr>
          <p:nvPr/>
        </p:nvSpPr>
        <p:spPr bwMode="auto">
          <a:xfrm>
            <a:off x="0" y="400010"/>
            <a:ext cx="12192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Factors hampering / Barriers to Quality of Education depends: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0"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Language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Religious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The geographical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Economic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Political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Social factor</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ChangeArrowheads="1"/>
          </p:cNvSpPr>
          <p:nvPr/>
        </p:nvSpPr>
        <p:spPr bwMode="auto">
          <a:xfrm>
            <a:off x="0" y="629307"/>
            <a:ext cx="12192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0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Quality education depends upon characteristics of:</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learners (healthy, motivated students)</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processes (competent teachers using active methodologies ),</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content (relevant curricula) and</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systems (good governance).</a:t>
            </a:r>
            <a:endPar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0" y="636842"/>
            <a:ext cx="12192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Defining Quality</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Quality as contained in Oxford Advanced Learner’s Dictionary (2010), means the </a:t>
            </a:r>
            <a:r>
              <a:rPr kumimoji="0" lang="en-US" sz="4000" b="1"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standard of something when it is compared to other things like it; how good or bad something is. Quality is used on every commodity </a:t>
            </a:r>
            <a:r>
              <a:rPr kumimoji="0" lang="en-US" sz="40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e.g</a:t>
            </a:r>
            <a:r>
              <a:rPr kumimoji="0" lang="en-US" sz="4000" b="1"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 quality shoes, shirts, cars, etc.</a:t>
            </a:r>
            <a:endParaRPr kumimoji="0" lang="en-US" sz="4000" b="1"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1"/>
          <p:cNvSpPr>
            <a:spLocks noChangeArrowheads="1"/>
          </p:cNvSpPr>
          <p:nvPr/>
        </p:nvSpPr>
        <p:spPr bwMode="auto">
          <a:xfrm>
            <a:off x="0" y="102496"/>
            <a:ext cx="12192000" cy="67095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School level ingredients of quality, namely, </a:t>
            </a:r>
            <a:endParaRPr kumimoji="0" lang="en-US" sz="4400" b="1" i="0" u="sng"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Aims of education, </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Standards of Provisioning, </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Pedagogy and learning environment</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buildings and resources, </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achievement outcomes </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 subsequent achievements of pupils indicating the importance of studying long term outcomes</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Accountability and participation,</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 Efficiency.</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2151" y="551793"/>
            <a:ext cx="10531365" cy="5755422"/>
          </a:xfrm>
          <a:prstGeom prst="rect">
            <a:avLst/>
          </a:prstGeom>
        </p:spPr>
        <p:txBody>
          <a:bodyPr wrap="square">
            <a:spAutoFit/>
          </a:bodyPr>
          <a:lstStyle/>
          <a:p>
            <a:pPr lvl="0" algn="just" eaLnBrk="0" fontAlgn="base" hangingPunct="0">
              <a:spcBef>
                <a:spcPct val="0"/>
              </a:spcBef>
              <a:spcAft>
                <a:spcPct val="0"/>
              </a:spcAft>
            </a:pPr>
            <a:r>
              <a:rPr lang="en-US" sz="28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UNESCO’s framework on the variables of education quality has five dimensions:</a:t>
            </a:r>
          </a:p>
          <a:p>
            <a:pPr marL="457200" lvl="0" indent="-457200" algn="just" eaLnBrk="0" fontAlgn="base" hangingPunct="0">
              <a:spcBef>
                <a:spcPct val="0"/>
              </a:spcBef>
              <a:spcAft>
                <a:spcPct val="0"/>
              </a:spcAft>
              <a:buFont typeface="+mj-lt"/>
              <a:buAutoNum type="arabicParenR"/>
            </a:pPr>
            <a:endParaRPr lang="en-US" sz="2400" dirty="0" smtClean="0">
              <a:effectLst>
                <a:outerShdw blurRad="38100" dist="38100" dir="2700000" algn="tl">
                  <a:srgbClr val="000000">
                    <a:alpha val="43137"/>
                  </a:srgbClr>
                </a:outerShdw>
              </a:effectLst>
              <a:latin typeface="Book Antiqua" pitchFamily="18" charset="0"/>
              <a:cs typeface="Arial" pitchFamily="34" charset="0"/>
            </a:endParaRPr>
          </a:p>
          <a:p>
            <a:pPr marL="457200" lvl="0" indent="-457200" algn="just" eaLnBrk="0" fontAlgn="base" hangingPunct="0">
              <a:spcBef>
                <a:spcPct val="0"/>
              </a:spcBef>
              <a:spcAft>
                <a:spcPct val="0"/>
              </a:spcAft>
              <a:buFont typeface="+mj-lt"/>
              <a:buAutoNum type="arabicParenR"/>
            </a:pPr>
            <a:r>
              <a:rPr lang="en-US" sz="24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Learner Characteristics</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including learner aptitude, perseverance, readiness for school, prior knowledge, barriers to learning, and demographic variables.</a:t>
            </a:r>
            <a:endParaRPr lang="en-US" sz="24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endParaRPr>
          </a:p>
          <a:p>
            <a:pPr marL="457200" lvl="0" indent="-457200" algn="just" eaLnBrk="0" fontAlgn="base" hangingPunct="0">
              <a:spcBef>
                <a:spcPct val="0"/>
              </a:spcBef>
              <a:spcAft>
                <a:spcPct val="0"/>
              </a:spcAft>
              <a:buFont typeface="+mj-lt"/>
              <a:buAutoNum type="arabicParenR"/>
            </a:pPr>
            <a:r>
              <a:rPr lang="en-US" sz="24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Context</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including public resources for education, parental support, national standards, </a:t>
            </a:r>
            <a:r>
              <a:rPr lang="en-US" sz="2400" dirty="0" err="1"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labour</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market demands, socio-cultural and religious factors, peer effects, and time available for schooling and homework.</a:t>
            </a:r>
            <a:endParaRPr lang="en-US" sz="24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endParaRPr>
          </a:p>
          <a:p>
            <a:pPr marL="457200" lvl="0" indent="-457200" algn="just" eaLnBrk="0" fontAlgn="base" hangingPunct="0">
              <a:spcBef>
                <a:spcPct val="0"/>
              </a:spcBef>
              <a:spcAft>
                <a:spcPct val="0"/>
              </a:spcAft>
              <a:buFont typeface="+mj-lt"/>
              <a:buAutoNum type="arabicParenR"/>
            </a:pPr>
            <a:r>
              <a:rPr lang="en-US" sz="24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Enabling Inputs</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including teaching and learning materials, physical infrastructure and facilities, and human resources.</a:t>
            </a:r>
            <a:endParaRPr lang="en-US" sz="24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endParaRPr>
          </a:p>
          <a:p>
            <a:pPr marL="457200" lvl="0" indent="-457200" algn="just" eaLnBrk="0" fontAlgn="base" hangingPunct="0">
              <a:spcBef>
                <a:spcPct val="0"/>
              </a:spcBef>
              <a:spcAft>
                <a:spcPct val="0"/>
              </a:spcAft>
              <a:buFont typeface="+mj-lt"/>
              <a:buAutoNum type="arabicParenR"/>
            </a:pPr>
            <a:r>
              <a:rPr lang="en-US" sz="24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Teaching and Learning</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including learning time, teaching methods, assessment, and class size.</a:t>
            </a:r>
            <a:endParaRPr lang="en-US" sz="2400"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endParaRPr>
          </a:p>
          <a:p>
            <a:pPr marL="457200" lvl="0" indent="-457200" algn="just" eaLnBrk="0" fontAlgn="base" hangingPunct="0">
              <a:spcBef>
                <a:spcPct val="0"/>
              </a:spcBef>
              <a:spcAft>
                <a:spcPct val="0"/>
              </a:spcAft>
              <a:buFont typeface="+mj-lt"/>
              <a:buAutoNum type="arabicParenR"/>
            </a:pPr>
            <a:r>
              <a:rPr lang="en-US" sz="2400" b="1"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Outcomes</a:t>
            </a:r>
            <a:r>
              <a:rPr lang="en-US" sz="2400" dirty="0" smtClean="0">
                <a:effectLst>
                  <a:outerShdw blurRad="38100" dist="38100" dir="2700000" algn="tl">
                    <a:srgbClr val="000000">
                      <a:alpha val="43137"/>
                    </a:srgbClr>
                  </a:outerShdw>
                </a:effectLst>
                <a:latin typeface="Book Antiqua" pitchFamily="18" charset="0"/>
                <a:ea typeface="Times New Roman" pitchFamily="18" charset="0"/>
                <a:cs typeface="Times New Roman" pitchFamily="18" charset="0"/>
              </a:rPr>
              <a:t>: including skills in literacy and numeracy, values, and life skills.                                                   (UNESCO, 2004: 36).</a:t>
            </a:r>
            <a:endParaRPr lang="en-US" sz="2400" dirty="0" smtClean="0">
              <a:effectLst>
                <a:outerShdw blurRad="38100" dist="38100" dir="2700000" algn="tl">
                  <a:srgbClr val="000000">
                    <a:alpha val="43137"/>
                  </a:srgbClr>
                </a:outerShdw>
              </a:effectLst>
              <a:latin typeface="Book Antiqua" pitchFamily="18"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8372" y="1923393"/>
            <a:ext cx="11508828" cy="1754326"/>
          </a:xfrm>
          <a:prstGeom prst="rect">
            <a:avLst/>
          </a:prstGeom>
        </p:spPr>
        <p:txBody>
          <a:bodyPr wrap="square">
            <a:spAutoFit/>
          </a:bodyPr>
          <a:lstStyle/>
          <a:p>
            <a:r>
              <a:rPr lang="en-IN" sz="3600" b="1" dirty="0" smtClean="0">
                <a:solidFill>
                  <a:srgbClr val="FF0000"/>
                </a:solidFill>
                <a:effectLst>
                  <a:outerShdw blurRad="38100" dist="38100" dir="2700000" algn="tl">
                    <a:srgbClr val="000000">
                      <a:alpha val="43137"/>
                    </a:srgbClr>
                  </a:outerShdw>
                </a:effectLst>
                <a:latin typeface="Book Antiqua" pitchFamily="18" charset="0"/>
              </a:rPr>
              <a:t>References</a:t>
            </a:r>
          </a:p>
          <a:p>
            <a:pPr algn="just">
              <a:buFont typeface="Wingdings" pitchFamily="2" charset="2"/>
              <a:buChar char="q"/>
            </a:pPr>
            <a:r>
              <a:rPr lang="en-IN" sz="3600" b="1" dirty="0" smtClean="0">
                <a:latin typeface="Book Antiqua" pitchFamily="18" charset="0"/>
              </a:rPr>
              <a:t>UNICEF (2000). </a:t>
            </a:r>
            <a:r>
              <a:rPr lang="en-IN" sz="3600" b="1" i="1" dirty="0" smtClean="0">
                <a:latin typeface="Book Antiqua" pitchFamily="18" charset="0"/>
              </a:rPr>
              <a:t>Defining Quality in Education</a:t>
            </a:r>
            <a:r>
              <a:rPr lang="en-IN" sz="3600" b="1" dirty="0" smtClean="0">
                <a:latin typeface="Book Antiqua" pitchFamily="18" charset="0"/>
              </a:rPr>
              <a:t>. New York: United Nations Children’s Fund (UNICEF).</a:t>
            </a:r>
            <a:endParaRPr lang="en-IN" sz="3600" dirty="0">
              <a:latin typeface="Book Antiqua" pitchFamily="18" charset="0"/>
            </a:endParaRPr>
          </a:p>
        </p:txBody>
      </p:sp>
      <p:sp>
        <p:nvSpPr>
          <p:cNvPr id="3" name="Slide Number Placeholder 2"/>
          <p:cNvSpPr>
            <a:spLocks noGrp="1"/>
          </p:cNvSpPr>
          <p:nvPr>
            <p:ph type="sldNum" sz="quarter" idx="12"/>
          </p:nvPr>
        </p:nvSpPr>
        <p:spPr/>
        <p:txBody>
          <a:bodyPr/>
          <a:lstStyle/>
          <a:p>
            <a:fld id="{0D665DEC-15AC-4C1A-9FB8-7F8D2E9C6AEA}" type="slidenum">
              <a:rPr lang="en-US" smtClean="0"/>
              <a:pPr/>
              <a:t>32</a:t>
            </a:fld>
            <a:endParaRPr lang="en-US"/>
          </a:p>
        </p:txBody>
      </p:sp>
      <p:sp>
        <p:nvSpPr>
          <p:cNvPr id="4" name="Footer Placeholder 3"/>
          <p:cNvSpPr>
            <a:spLocks noGrp="1"/>
          </p:cNvSpPr>
          <p:nvPr>
            <p:ph type="ftr" sz="quarter" idx="11"/>
          </p:nvPr>
        </p:nvSpPr>
        <p:spPr>
          <a:solidFill>
            <a:srgbClr val="002060"/>
          </a:solidFill>
        </p:spPr>
        <p:txBody>
          <a:bodyPr/>
          <a:lstStyle/>
          <a:p>
            <a:r>
              <a:rPr lang="en-US" sz="2000" b="1" smtClean="0">
                <a:latin typeface="Arial Black" pitchFamily="34" charset="0"/>
              </a:rPr>
              <a:t>AM, 2020</a:t>
            </a:r>
            <a:endParaRPr lang="en-US" sz="2000" b="1" dirty="0">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4497" y="646386"/>
            <a:ext cx="11382703" cy="5078313"/>
          </a:xfrm>
          <a:prstGeom prst="rect">
            <a:avLst/>
          </a:prstGeom>
        </p:spPr>
        <p:txBody>
          <a:bodyPr wrap="square">
            <a:spAutoFit/>
          </a:bodyPr>
          <a:lstStyle/>
          <a:p>
            <a:pPr algn="just"/>
            <a:r>
              <a:rPr lang="en-IN" sz="4800" b="1" dirty="0" smtClean="0">
                <a:latin typeface="Bookman Old Style" pitchFamily="18" charset="0"/>
                <a:cs typeface="Aparajita" pitchFamily="34" charset="0"/>
              </a:rPr>
              <a:t>Definitions of quality must be open to change and evolution based on information, changing contexts, and new understandings of the nature of education’s challenges.</a:t>
            </a:r>
          </a:p>
          <a:p>
            <a:pPr algn="just"/>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220717" y="1425814"/>
            <a:ext cx="11761076" cy="3785652"/>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6000" b="1" i="0" u="sng" strike="noStrike" cap="none" normalizeH="0" baseline="0" dirty="0" smtClean="0">
                <a:ln>
                  <a:noFill/>
                </a:ln>
                <a:solidFill>
                  <a:srgbClr val="FF0000"/>
                </a:solidFill>
                <a:effectLst>
                  <a:outerShdw blurRad="38100" dist="38100" dir="2700000" algn="tl">
                    <a:srgbClr val="000000">
                      <a:alpha val="43137"/>
                    </a:srgbClr>
                  </a:outerShdw>
                </a:effectLst>
                <a:latin typeface="Aparajita" pitchFamily="34" charset="0"/>
                <a:ea typeface="Calibri" pitchFamily="34" charset="0"/>
                <a:cs typeface="Aparajita" pitchFamily="34" charset="0"/>
              </a:rPr>
              <a:t>The meaning of a Quality Education </a:t>
            </a:r>
            <a:r>
              <a:rPr kumimoji="0" lang="en-US" sz="6000" b="1" i="0" u="none" strike="noStrike" cap="none" normalizeH="0" baseline="0" dirty="0" smtClean="0">
                <a:ln>
                  <a:noFill/>
                </a:ln>
                <a:solidFill>
                  <a:schemeClr val="tx1"/>
                </a:solidFill>
                <a:effectLst>
                  <a:outerShdw blurRad="38100" dist="38100" dir="2700000" algn="tl">
                    <a:srgbClr val="000000">
                      <a:alpha val="43137"/>
                    </a:srgbClr>
                  </a:outerShdw>
                </a:effectLst>
                <a:latin typeface="Aparajita" pitchFamily="34" charset="0"/>
                <a:ea typeface="Calibri" pitchFamily="34" charset="0"/>
                <a:cs typeface="Aparajita" pitchFamily="34" charset="0"/>
              </a:rPr>
              <a:t>is one that is pedagogically and developmentally sound and educates the student in becoming an active and productive member of society. </a:t>
            </a:r>
            <a:endParaRPr kumimoji="0" lang="en-US" sz="6000" b="1" i="0" u="none" strike="noStrike" cap="none" normalizeH="0" baseline="0" dirty="0" smtClean="0">
              <a:ln>
                <a:noFill/>
              </a:ln>
              <a:solidFill>
                <a:schemeClr val="tx1"/>
              </a:solidFill>
              <a:effectLst>
                <a:outerShdw blurRad="38100" dist="38100" dir="2700000" algn="tl">
                  <a:srgbClr val="000000">
                    <a:alpha val="43137"/>
                  </a:srgbClr>
                </a:outerShdw>
              </a:effectLst>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248" y="268015"/>
            <a:ext cx="11619186" cy="6001643"/>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just"/>
            <a:r>
              <a:rPr lang="en-US" sz="4800" b="1" u="sng" dirty="0" smtClean="0">
                <a:solidFill>
                  <a:schemeClr val="tx1"/>
                </a:solidFill>
                <a:effectLst>
                  <a:outerShdw blurRad="38100" dist="38100" dir="2700000" algn="tl">
                    <a:srgbClr val="000000">
                      <a:alpha val="43137"/>
                    </a:srgbClr>
                  </a:outerShdw>
                </a:effectLst>
                <a:latin typeface="Book Antiqua" pitchFamily="18" charset="0"/>
                <a:ea typeface="Calibri" pitchFamily="34" charset="0"/>
                <a:cs typeface="Vrinda" pitchFamily="34" charset="0"/>
              </a:rPr>
              <a:t>A quality education </a:t>
            </a:r>
            <a:r>
              <a:rPr lang="en-US" sz="4800" b="1" dirty="0" smtClean="0">
                <a:effectLst>
                  <a:outerShdw blurRad="38100" dist="38100" dir="2700000" algn="tl">
                    <a:srgbClr val="000000">
                      <a:alpha val="43137"/>
                    </a:srgbClr>
                  </a:outerShdw>
                </a:effectLst>
                <a:latin typeface="Book Antiqua" pitchFamily="18" charset="0"/>
                <a:ea typeface="Calibri" pitchFamily="34" charset="0"/>
                <a:cs typeface="Vrinda" pitchFamily="34" charset="0"/>
              </a:rPr>
              <a:t>is one that focuses on the whole child—the social, emotional, mental, physical, and cognitive development of each student regardless of gender, race, ethnicity, socioeconomic status, or geographic location. It prepares the child for life, not just for testing. </a:t>
            </a:r>
            <a:endParaRPr lang="en-IN" sz="4800" b="1" dirty="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8731" y="567559"/>
            <a:ext cx="11398469" cy="5016758"/>
          </a:xfrm>
          <a:prstGeom prst="rect">
            <a:avLst/>
          </a:prstGeom>
        </p:spPr>
        <p:txBody>
          <a:bodyPr wrap="square">
            <a:spAutoFit/>
          </a:bodyPr>
          <a:lstStyle/>
          <a:p>
            <a:pPr algn="just"/>
            <a:r>
              <a:rPr lang="en-US" sz="4000" b="1" dirty="0" smtClean="0">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Based on the pillars of providing excellent teaching; utilizing and providing access to developmentally appropriate and effective learning tools; and establishing supportive learning environments, a quality education provides the outcomes needed for individuals, communities, and societies to prosper.</a:t>
            </a:r>
            <a:endParaRPr lang="en-IN"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ChangeArrowheads="1"/>
          </p:cNvSpPr>
          <p:nvPr/>
        </p:nvSpPr>
        <p:spPr bwMode="auto">
          <a:xfrm>
            <a:off x="0" y="392881"/>
            <a:ext cx="12192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What Is Meant by a Quality Education? </a:t>
            </a:r>
            <a:endParaRPr kumimoji="0" lang="en-US" sz="4000" b="1" i="0" u="none" strike="noStrike" cap="none" normalizeH="0" baseline="0" dirty="0" smtClean="0">
              <a:ln>
                <a:noFill/>
              </a:ln>
              <a:solidFill>
                <a:srgbClr val="FF0000"/>
              </a:solidFill>
              <a:effectLst>
                <a:outerShdw blurRad="38100" dist="38100" dir="2700000" algn="tl">
                  <a:srgbClr val="000000">
                    <a:alpha val="43137"/>
                  </a:srgbClr>
                </a:outerShdw>
              </a:effectLst>
              <a:latin typeface="Bookman Old Style"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600" b="1" i="0" u="sng" strike="noStrike" cap="none" normalizeH="0" baseline="0" dirty="0" smtClean="0">
                <a:ln>
                  <a:noFill/>
                </a:ln>
                <a:solidFill>
                  <a:srgbClr val="0070C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Education is not simply a content delivery system; rather, it is a system designed to help all children reach their full potentials and enter society as full and productive citizens. </a:t>
            </a: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UN Secretary General Ban </a:t>
            </a:r>
            <a:r>
              <a:rPr kumimoji="0" lang="en-US" sz="3600" b="0" i="0" u="none" strike="noStrike" cap="none" normalizeH="0" baseline="0" dirty="0" err="1"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Ki</a:t>
            </a: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-moon in 2012 </a:t>
            </a:r>
            <a:r>
              <a:rPr lang="en-US" sz="3600" dirty="0" smtClean="0">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stated </a:t>
            </a:r>
            <a:r>
              <a:rPr kumimoji="0" lang="en-US" sz="3600" b="0" i="0" u="none" strike="noStrike" cap="none" normalizeH="0" baseline="0" dirty="0" smtClean="0">
                <a:ln>
                  <a:noFill/>
                </a:ln>
                <a:solidFill>
                  <a:srgbClr val="000000"/>
                </a:solidFill>
                <a:effectLst>
                  <a:outerShdw blurRad="38100" dist="38100" dir="2700000" algn="tl">
                    <a:srgbClr val="000000">
                      <a:alpha val="43137"/>
                    </a:srgbClr>
                  </a:outerShdw>
                </a:effectLst>
                <a:latin typeface="Bookman Old Style" pitchFamily="18" charset="0"/>
                <a:ea typeface="Calibri" pitchFamily="34" charset="0"/>
                <a:cs typeface="Vrinda" pitchFamily="34" charset="0"/>
              </a:rPr>
              <a:t>that every child must be in school, and the quality of those schools must improve so that students are prepared to be productive citizens, ready to lead the future</a:t>
            </a:r>
            <a:endParaRPr kumimoji="0" lang="en-US"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4855" y="614855"/>
            <a:ext cx="11146221" cy="5078313"/>
          </a:xfrm>
          <a:prstGeom prst="rect">
            <a:avLst/>
          </a:prstGeom>
        </p:spPr>
        <p:txBody>
          <a:bodyPr wrap="square">
            <a:spAutoFit/>
          </a:bodyPr>
          <a:lstStyle/>
          <a:p>
            <a:pPr algn="just"/>
            <a:r>
              <a:rPr lang="en-IN" sz="4800" b="1" dirty="0" err="1" smtClean="0">
                <a:solidFill>
                  <a:srgbClr val="FF0000"/>
                </a:solidFill>
                <a:effectLst>
                  <a:outerShdw blurRad="38100" dist="38100" dir="2700000" algn="tl">
                    <a:srgbClr val="000000">
                      <a:alpha val="43137"/>
                    </a:srgbClr>
                  </a:outerShdw>
                </a:effectLst>
              </a:rPr>
              <a:t>Vedder</a:t>
            </a:r>
            <a:r>
              <a:rPr lang="en-IN" sz="4800" b="1" dirty="0" smtClean="0">
                <a:solidFill>
                  <a:srgbClr val="FF0000"/>
                </a:solidFill>
                <a:effectLst>
                  <a:outerShdw blurRad="38100" dist="38100" dir="2700000" algn="tl">
                    <a:srgbClr val="000000">
                      <a:alpha val="43137"/>
                    </a:srgbClr>
                  </a:outerShdw>
                </a:effectLst>
              </a:rPr>
              <a:t> (1994) </a:t>
            </a:r>
            <a:r>
              <a:rPr lang="en-IN" sz="4800" b="1" dirty="0" smtClean="0">
                <a:effectLst>
                  <a:outerShdw blurRad="38100" dist="38100" dir="2700000" algn="tl">
                    <a:srgbClr val="000000">
                      <a:alpha val="43137"/>
                    </a:srgbClr>
                  </a:outerShdw>
                </a:effectLst>
              </a:rPr>
              <a:t>explains that quality in education is </a:t>
            </a:r>
            <a:r>
              <a:rPr lang="en-IN" sz="4800" b="1" u="sng" dirty="0" smtClean="0">
                <a:effectLst>
                  <a:outerShdw blurRad="38100" dist="38100" dir="2700000" algn="tl">
                    <a:srgbClr val="000000">
                      <a:alpha val="43137"/>
                    </a:srgbClr>
                  </a:outerShdw>
                </a:effectLst>
              </a:rPr>
              <a:t>“the extent to which, and the manner in which, aims and functions of education are achieved or realised”. </a:t>
            </a:r>
          </a:p>
          <a:p>
            <a:pPr algn="just"/>
            <a:endParaRPr lang="en-IN" sz="4000" dirty="0" smtClean="0">
              <a:effectLst>
                <a:outerShdw blurRad="38100" dist="38100" dir="2700000" algn="tl">
                  <a:srgbClr val="000000">
                    <a:alpha val="43137"/>
                  </a:srgbClr>
                </a:outerShdw>
              </a:effectLst>
            </a:endParaRPr>
          </a:p>
          <a:p>
            <a:pPr algn="just"/>
            <a:r>
              <a:rPr lang="en-IN" sz="2800" b="1" dirty="0" err="1" smtClean="0">
                <a:effectLst>
                  <a:outerShdw blurRad="38100" dist="38100" dir="2700000" algn="tl">
                    <a:srgbClr val="000000">
                      <a:alpha val="43137"/>
                    </a:srgbClr>
                  </a:outerShdw>
                </a:effectLst>
              </a:rPr>
              <a:t>Vedder</a:t>
            </a:r>
            <a:r>
              <a:rPr lang="en-IN" sz="2800" b="1" dirty="0" smtClean="0">
                <a:effectLst>
                  <a:outerShdw blurRad="38100" dist="38100" dir="2700000" algn="tl">
                    <a:srgbClr val="000000">
                      <a:alpha val="43137"/>
                    </a:srgbClr>
                  </a:outerShdw>
                </a:effectLst>
              </a:rPr>
              <a:t>, P. (1994). Global measurement of the quality of education: A help to developing countries? </a:t>
            </a:r>
            <a:r>
              <a:rPr lang="en-IN" sz="2800" b="1" i="1" dirty="0" smtClean="0">
                <a:effectLst>
                  <a:outerShdw blurRad="38100" dist="38100" dir="2700000" algn="tl">
                    <a:srgbClr val="000000">
                      <a:alpha val="43137"/>
                    </a:srgbClr>
                  </a:outerShdw>
                </a:effectLst>
              </a:rPr>
              <a:t>International Review of Education</a:t>
            </a:r>
            <a:r>
              <a:rPr lang="en-IN" sz="2800" b="1" dirty="0" smtClean="0">
                <a:effectLst>
                  <a:outerShdw blurRad="38100" dist="38100" dir="2700000" algn="tl">
                    <a:srgbClr val="000000">
                      <a:alpha val="43137"/>
                    </a:srgbClr>
                  </a:outerShdw>
                </a:effectLst>
              </a:rPr>
              <a:t>, 40(1), 5-17.</a:t>
            </a:r>
            <a:endParaRPr lang="en-IN" sz="2800" dirty="0" smtClean="0">
              <a:effectLst>
                <a:outerShdw blurRad="38100" dist="38100" dir="2700000" algn="tl">
                  <a:srgbClr val="000000">
                    <a:alpha val="43137"/>
                  </a:srgbClr>
                </a:outerShdw>
              </a:effectLst>
            </a:endParaRPr>
          </a:p>
          <a:p>
            <a:r>
              <a:rPr lang="en-IN" dirty="0" smtClean="0"/>
              <a:t> </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1748</TotalTime>
  <Words>1607</Words>
  <Application>Microsoft Office PowerPoint</Application>
  <PresentationFormat>Custom</PresentationFormat>
  <Paragraphs>145</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Education:  Role of the UNICEF</dc:title>
  <dc:creator>Raj Kumar KOTHARI</dc:creator>
  <cp:lastModifiedBy>Ajit Mondal</cp:lastModifiedBy>
  <cp:revision>171</cp:revision>
  <dcterms:created xsi:type="dcterms:W3CDTF">2018-03-07T08:23:51Z</dcterms:created>
  <dcterms:modified xsi:type="dcterms:W3CDTF">2020-08-10T19:09:26Z</dcterms:modified>
</cp:coreProperties>
</file>