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713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670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23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661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42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10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437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854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760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065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317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59195-4262-4E73-9934-6CF5D07F2523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438A6-90FA-4187-B8AA-5C9AB98E33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91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5938" y="1122363"/>
            <a:ext cx="8882062" cy="18637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Social Learning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86124"/>
            <a:ext cx="9144000" cy="27860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Prof.Abhijit</a:t>
            </a:r>
            <a:r>
              <a:rPr lang="en-US" dirty="0" smtClean="0"/>
              <a:t> Kumar Pal</a:t>
            </a:r>
          </a:p>
          <a:p>
            <a:r>
              <a:rPr lang="en-US" dirty="0" err="1" smtClean="0"/>
              <a:t>Head,Dept</a:t>
            </a:r>
            <a:r>
              <a:rPr lang="en-US" dirty="0" smtClean="0"/>
              <a:t>. of Education</a:t>
            </a:r>
          </a:p>
          <a:p>
            <a:r>
              <a:rPr lang="en-US" dirty="0" smtClean="0"/>
              <a:t>West Bengal State University</a:t>
            </a:r>
          </a:p>
          <a:p>
            <a:r>
              <a:rPr lang="en-US" dirty="0" err="1" smtClean="0"/>
              <a:t>Barasat</a:t>
            </a:r>
            <a:r>
              <a:rPr lang="en-US" dirty="0" smtClean="0"/>
              <a:t>, Kolkata-126</a:t>
            </a:r>
          </a:p>
          <a:p>
            <a:r>
              <a:rPr lang="en-US" dirty="0" smtClean="0">
                <a:hlinkClick r:id="rId2"/>
              </a:rPr>
              <a:t>akpal.india@gmail.com</a:t>
            </a:r>
            <a:endParaRPr lang="en-US" dirty="0" smtClean="0"/>
          </a:p>
          <a:p>
            <a:r>
              <a:rPr lang="en-US" dirty="0" smtClean="0"/>
              <a:t>Study Material of </a:t>
            </a:r>
            <a:r>
              <a:rPr lang="en-US" dirty="0"/>
              <a:t>M</a:t>
            </a:r>
            <a:r>
              <a:rPr lang="en-US" dirty="0" smtClean="0"/>
              <a:t>.A </a:t>
            </a:r>
            <a:r>
              <a:rPr lang="en-US" dirty="0" err="1"/>
              <a:t>S</a:t>
            </a:r>
            <a:r>
              <a:rPr lang="en-US" dirty="0" err="1" smtClean="0"/>
              <a:t>em</a:t>
            </a:r>
            <a:r>
              <a:rPr lang="en-US" dirty="0" smtClean="0"/>
              <a:t>-II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8469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6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Role of Social Learning in understanding social relationship &amp; Socialization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Home in understanding Social Relationship &amp; Socialization</a:t>
            </a:r>
          </a:p>
          <a:p>
            <a:r>
              <a:rPr lang="en-US" dirty="0" smtClean="0"/>
              <a:t>Role of School ………..</a:t>
            </a:r>
          </a:p>
          <a:p>
            <a:r>
              <a:rPr lang="en-US" dirty="0" smtClean="0"/>
              <a:t>Role of Society …………</a:t>
            </a:r>
          </a:p>
          <a:p>
            <a:r>
              <a:rPr lang="en-US" dirty="0" smtClean="0"/>
              <a:t>Role of Mass media …….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2269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Comment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660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Introduction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Social Learning theory was propounded by Albert Bandura in 1977.</a:t>
            </a:r>
          </a:p>
          <a:p>
            <a:r>
              <a:rPr lang="en-US" dirty="0" smtClean="0"/>
              <a:t>According to Bandura, “Social learning is the learning in which individual learns </a:t>
            </a:r>
            <a:r>
              <a:rPr lang="en-US" dirty="0" err="1" smtClean="0"/>
              <a:t>behaviour</a:t>
            </a:r>
            <a:r>
              <a:rPr lang="en-US" dirty="0" smtClean="0"/>
              <a:t> by observing the others.”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6082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Nature of Social learning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 media effects are found</a:t>
            </a:r>
          </a:p>
          <a:p>
            <a:r>
              <a:rPr lang="en-US" dirty="0" smtClean="0"/>
              <a:t>People do not learn by trial &amp; error or by reinforcement &amp; reward</a:t>
            </a:r>
          </a:p>
          <a:p>
            <a:r>
              <a:rPr lang="en-US" dirty="0" smtClean="0"/>
              <a:t>It is the root of many cultural &amp; psychological questions</a:t>
            </a:r>
          </a:p>
          <a:p>
            <a:r>
              <a:rPr lang="en-US" dirty="0" smtClean="0"/>
              <a:t>It gives importance on observing &amp; modeling the behaviours,attitudes &amp; emotional conditions</a:t>
            </a:r>
          </a:p>
          <a:p>
            <a:r>
              <a:rPr lang="en-US" dirty="0" smtClean="0"/>
              <a:t>It explains the nature of children to learn </a:t>
            </a:r>
            <a:r>
              <a:rPr lang="en-US" dirty="0" err="1" smtClean="0"/>
              <a:t>behaviours</a:t>
            </a:r>
            <a:r>
              <a:rPr lang="en-US" dirty="0" smtClean="0"/>
              <a:t> by observing the </a:t>
            </a:r>
            <a:r>
              <a:rPr lang="en-US" dirty="0" smtClean="0"/>
              <a:t>behaviors </a:t>
            </a:r>
            <a:r>
              <a:rPr lang="en-US" dirty="0" smtClean="0"/>
              <a:t>of others.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1451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Scope of Social Learning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be applied to the people with aggression &amp; psychological disorders</a:t>
            </a:r>
          </a:p>
          <a:p>
            <a:r>
              <a:rPr lang="en-US" dirty="0" smtClean="0"/>
              <a:t>It is helpful </a:t>
            </a: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 err="1" smtClean="0"/>
              <a:t>behaviour</a:t>
            </a:r>
            <a:r>
              <a:rPr lang="en-US" dirty="0" smtClean="0"/>
              <a:t> modification.</a:t>
            </a:r>
          </a:p>
          <a:p>
            <a:r>
              <a:rPr lang="en-US" dirty="0" smtClean="0"/>
              <a:t>It focuses on the macro aspects of the theory and defines its scope.</a:t>
            </a:r>
          </a:p>
          <a:p>
            <a:r>
              <a:rPr lang="en-US" dirty="0" smtClean="0"/>
              <a:t>It is applied in a wide range of areas.</a:t>
            </a:r>
          </a:p>
          <a:p>
            <a:r>
              <a:rPr lang="en-US" dirty="0" smtClean="0"/>
              <a:t>It is highly relevant in organizing formal &amp; informal mentoring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9271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of </a:t>
            </a:r>
            <a:r>
              <a:rPr lang="en-US" dirty="0"/>
              <a:t>S</a:t>
            </a:r>
            <a:r>
              <a:rPr lang="en-US" dirty="0" smtClean="0"/>
              <a:t>ocial Learning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Participation format</a:t>
            </a:r>
          </a:p>
          <a:p>
            <a:r>
              <a:rPr lang="en-US" dirty="0" smtClean="0"/>
              <a:t>Access to information</a:t>
            </a:r>
          </a:p>
          <a:p>
            <a:r>
              <a:rPr lang="en-US" dirty="0" smtClean="0"/>
              <a:t>Facilitation</a:t>
            </a:r>
          </a:p>
          <a:p>
            <a:r>
              <a:rPr lang="en-US" dirty="0" smtClean="0"/>
              <a:t>Diversity of participants</a:t>
            </a:r>
          </a:p>
          <a:p>
            <a:r>
              <a:rPr lang="en-US" dirty="0" smtClean="0"/>
              <a:t>Participants’ </a:t>
            </a:r>
            <a:r>
              <a:rPr lang="en-US" dirty="0" smtClean="0"/>
              <a:t>characteristics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Procedural Fairness</a:t>
            </a:r>
          </a:p>
          <a:p>
            <a:r>
              <a:rPr lang="en-US" dirty="0" smtClean="0"/>
              <a:t>Legitimacy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1311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Effectiveness</a:t>
            </a:r>
          </a:p>
          <a:p>
            <a:r>
              <a:rPr lang="en-US" dirty="0" smtClean="0"/>
              <a:t>Efficiency</a:t>
            </a:r>
          </a:p>
          <a:p>
            <a:r>
              <a:rPr lang="en-US" dirty="0" smtClean="0"/>
              <a:t>Satisfaction</a:t>
            </a:r>
          </a:p>
          <a:p>
            <a:r>
              <a:rPr lang="en-US" dirty="0" smtClean="0"/>
              <a:t>Trust</a:t>
            </a:r>
          </a:p>
          <a:p>
            <a:r>
              <a:rPr lang="en-US" dirty="0" smtClean="0"/>
              <a:t>Network building</a:t>
            </a:r>
          </a:p>
          <a:p>
            <a:r>
              <a:rPr lang="en-US" dirty="0" smtClean="0"/>
              <a:t>Conflict resolution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827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Social Learning,Social cognition &amp; Social Competence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Social cognition- It is the encoding ,</a:t>
            </a:r>
            <a:r>
              <a:rPr lang="en-US" dirty="0" err="1" smtClean="0"/>
              <a:t>storage,retrieval</a:t>
            </a:r>
            <a:r>
              <a:rPr lang="en-US" dirty="0" smtClean="0"/>
              <a:t> &amp; processing of information about other members of the same species</a:t>
            </a:r>
          </a:p>
          <a:p>
            <a:r>
              <a:rPr lang="en-US" dirty="0" smtClean="0"/>
              <a:t>Important aspects in Social Cognition---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) Recognition differences between self &amp; others</a:t>
            </a:r>
          </a:p>
          <a:p>
            <a:r>
              <a:rPr lang="en-US" dirty="0" smtClean="0"/>
              <a:t>ii)Emotional recognition of others</a:t>
            </a:r>
          </a:p>
          <a:p>
            <a:r>
              <a:rPr lang="en-US" dirty="0" smtClean="0"/>
              <a:t>iii)</a:t>
            </a:r>
            <a:r>
              <a:rPr lang="en-US" dirty="0" err="1" smtClean="0"/>
              <a:t>Collabortion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iv) Sharing episodic memory</a:t>
            </a:r>
          </a:p>
          <a:p>
            <a:r>
              <a:rPr lang="en-US" dirty="0"/>
              <a:t>v</a:t>
            </a:r>
            <a:r>
              <a:rPr lang="en-US" dirty="0" smtClean="0"/>
              <a:t>) Theory of mind</a:t>
            </a:r>
          </a:p>
          <a:p>
            <a:r>
              <a:rPr lang="en-US" dirty="0"/>
              <a:t>v</a:t>
            </a:r>
            <a:r>
              <a:rPr lang="en-US" dirty="0" smtClean="0"/>
              <a:t>i)Empathy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181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663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Social Competence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Competence is the condition of possessing the </a:t>
            </a:r>
            <a:r>
              <a:rPr lang="en-US" dirty="0" err="1" smtClean="0"/>
              <a:t>social,emotional</a:t>
            </a:r>
            <a:r>
              <a:rPr lang="en-US" dirty="0" smtClean="0"/>
              <a:t> and intellectual skills and </a:t>
            </a:r>
            <a:r>
              <a:rPr lang="en-US" dirty="0" err="1" smtClean="0"/>
              <a:t>behaviours</a:t>
            </a:r>
            <a:r>
              <a:rPr lang="en-US" dirty="0" smtClean="0"/>
              <a:t> needed to succeed as a member of the society.</a:t>
            </a:r>
          </a:p>
          <a:p>
            <a:r>
              <a:rPr lang="en-US" dirty="0" smtClean="0"/>
              <a:t>Social Competence at different stages of life—</a:t>
            </a:r>
          </a:p>
          <a:p>
            <a:pPr marL="0" indent="0">
              <a:buNone/>
            </a:pPr>
            <a:r>
              <a:rPr lang="en-US" dirty="0" smtClean="0"/>
              <a:t>             Social </a:t>
            </a:r>
            <a:r>
              <a:rPr lang="en-US" dirty="0" err="1" smtClean="0"/>
              <a:t>competene</a:t>
            </a:r>
            <a:r>
              <a:rPr lang="en-US" dirty="0" smtClean="0"/>
              <a:t> in childhood</a:t>
            </a:r>
          </a:p>
          <a:p>
            <a:pPr marL="0" indent="0">
              <a:buNone/>
            </a:pPr>
            <a:r>
              <a:rPr lang="en-US" dirty="0" smtClean="0"/>
              <a:t>              Social competence in boyhood</a:t>
            </a:r>
          </a:p>
          <a:p>
            <a:pPr marL="0" indent="0">
              <a:buNone/>
            </a:pPr>
            <a:r>
              <a:rPr lang="en-US" dirty="0" smtClean="0"/>
              <a:t>              Social competence in adolescence</a:t>
            </a:r>
          </a:p>
          <a:p>
            <a:pPr marL="0" indent="0">
              <a:buNone/>
            </a:pPr>
            <a:r>
              <a:rPr lang="en-US" dirty="0" smtClean="0"/>
              <a:t>              Social competence in adulthood</a:t>
            </a:r>
          </a:p>
          <a:p>
            <a:pPr marL="0" indent="0">
              <a:buNone/>
            </a:pPr>
            <a:r>
              <a:rPr lang="en-US" dirty="0" smtClean="0"/>
              <a:t>               Social Competence in old age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56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Some common problems of Social Competence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self esteem</a:t>
            </a:r>
          </a:p>
          <a:p>
            <a:r>
              <a:rPr lang="en-US" dirty="0" smtClean="0"/>
              <a:t>Loneliness feeling</a:t>
            </a:r>
          </a:p>
          <a:p>
            <a:r>
              <a:rPr lang="en-US" dirty="0" smtClean="0"/>
              <a:t>Dissatisfaction</a:t>
            </a:r>
          </a:p>
          <a:p>
            <a:r>
              <a:rPr lang="en-US" dirty="0" smtClean="0"/>
              <a:t>Peer rejection – Give up or avoid social situations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117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370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Social Learning</vt:lpstr>
      <vt:lpstr>Introduction</vt:lpstr>
      <vt:lpstr>Nature of Social learning</vt:lpstr>
      <vt:lpstr>Scope of Social Learning</vt:lpstr>
      <vt:lpstr>Factors of Social Learning</vt:lpstr>
      <vt:lpstr>PowerPoint Presentation</vt:lpstr>
      <vt:lpstr>Social Learning,Social cognition &amp; Social Competence</vt:lpstr>
      <vt:lpstr>Social Competence</vt:lpstr>
      <vt:lpstr>Some common problems of Social Competence</vt:lpstr>
      <vt:lpstr>Role of Social Learning in understanding social relationship &amp; Socialization</vt:lpstr>
      <vt:lpstr>Comment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Learning</dc:title>
  <dc:creator>Abhijit Pal</dc:creator>
  <cp:lastModifiedBy>Abhijit Pal</cp:lastModifiedBy>
  <cp:revision>16</cp:revision>
  <dcterms:created xsi:type="dcterms:W3CDTF">2020-08-21T04:50:05Z</dcterms:created>
  <dcterms:modified xsi:type="dcterms:W3CDTF">2020-08-22T15:05:10Z</dcterms:modified>
</cp:coreProperties>
</file>