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sldIdLst>
    <p:sldId id="266" r:id="rId2"/>
    <p:sldId id="267" r:id="rId3"/>
    <p:sldId id="292" r:id="rId4"/>
    <p:sldId id="268" r:id="rId5"/>
    <p:sldId id="269" r:id="rId6"/>
    <p:sldId id="270" r:id="rId7"/>
    <p:sldId id="287" r:id="rId8"/>
    <p:sldId id="288" r:id="rId9"/>
    <p:sldId id="289" r:id="rId10"/>
    <p:sldId id="290" r:id="rId11"/>
    <p:sldId id="294" r:id="rId12"/>
    <p:sldId id="293" r:id="rId13"/>
    <p:sldId id="291" r:id="rId14"/>
    <p:sldId id="280" r:id="rId15"/>
    <p:sldId id="281" r:id="rId16"/>
    <p:sldId id="282" r:id="rId17"/>
    <p:sldId id="284" r:id="rId18"/>
    <p:sldId id="276" r:id="rId19"/>
    <p:sldId id="277" r:id="rId20"/>
    <p:sldId id="278" r:id="rId21"/>
    <p:sldId id="285" r:id="rId22"/>
    <p:sldId id="286" r:id="rId23"/>
    <p:sldId id="272" r:id="rId24"/>
    <p:sldId id="273" r:id="rId25"/>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080" y="-19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5817E9D-F181-40D6-B7E1-3D832F2E3CE5}"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65DEC-15AC-4C1A-9FB8-7F8D2E9C6AE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5817E9D-F181-40D6-B7E1-3D832F2E3CE5}"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65DEC-15AC-4C1A-9FB8-7F8D2E9C6A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5817E9D-F181-40D6-B7E1-3D832F2E3CE5}"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65DEC-15AC-4C1A-9FB8-7F8D2E9C6A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5817E9D-F181-40D6-B7E1-3D832F2E3CE5}"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65DEC-15AC-4C1A-9FB8-7F8D2E9C6AE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817E9D-F181-40D6-B7E1-3D832F2E3CE5}"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65DEC-15AC-4C1A-9FB8-7F8D2E9C6AE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B5817E9D-F181-40D6-B7E1-3D832F2E3CE5}" type="datetimeFigureOut">
              <a:rPr lang="en-US" smtClean="0"/>
              <a:pPr/>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65DEC-15AC-4C1A-9FB8-7F8D2E9C6A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B5817E9D-F181-40D6-B7E1-3D832F2E3CE5}" type="datetimeFigureOut">
              <a:rPr lang="en-US" smtClean="0"/>
              <a:pPr/>
              <a:t>8/11/2020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665DEC-15AC-4C1A-9FB8-7F8D2E9C6A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B5817E9D-F181-40D6-B7E1-3D832F2E3CE5}" type="datetimeFigureOut">
              <a:rPr lang="en-US" smtClean="0"/>
              <a:pPr/>
              <a:t>8/11/2020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665DEC-15AC-4C1A-9FB8-7F8D2E9C6A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817E9D-F181-40D6-B7E1-3D832F2E3CE5}" type="datetimeFigureOut">
              <a:rPr lang="en-US" smtClean="0"/>
              <a:pPr/>
              <a:t>8/11/2020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665DEC-15AC-4C1A-9FB8-7F8D2E9C6A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817E9D-F181-40D6-B7E1-3D832F2E3CE5}" type="datetimeFigureOut">
              <a:rPr lang="en-US" smtClean="0"/>
              <a:pPr/>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65DEC-15AC-4C1A-9FB8-7F8D2E9C6A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817E9D-F181-40D6-B7E1-3D832F2E3CE5}" type="datetimeFigureOut">
              <a:rPr lang="en-US" smtClean="0"/>
              <a:pPr/>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65DEC-15AC-4C1A-9FB8-7F8D2E9C6A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17E9D-F181-40D6-B7E1-3D832F2E3CE5}" type="datetimeFigureOut">
              <a:rPr lang="en-US" smtClean="0"/>
              <a:pPr/>
              <a:t>8/11/2020</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665DEC-15AC-4C1A-9FB8-7F8D2E9C6A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586778"/>
            <a:ext cx="12192000" cy="4247317"/>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4800" b="1"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sz="3600" b="1" i="1" dirty="0" smtClean="0">
              <a:solidFill>
                <a:schemeClr val="tx1"/>
              </a:solidFill>
              <a:effectLst/>
              <a:latin typeface="Bookman Old Style"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sz="3600" b="1" i="1" dirty="0" smtClean="0">
              <a:solidFill>
                <a:schemeClr val="tx1"/>
              </a:solidFill>
              <a:latin typeface="Bookman Old Style"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3600" b="1" i="1" dirty="0" smtClean="0">
                <a:solidFill>
                  <a:schemeClr val="tx1"/>
                </a:solidFill>
                <a:effectLst/>
                <a:latin typeface="Bookman Old Style" pitchFamily="18" charset="0"/>
                <a:ea typeface="Times New Roman" pitchFamily="18" charset="0"/>
                <a:cs typeface="Arial" pitchFamily="34" charset="0"/>
              </a:rPr>
              <a:t>By</a:t>
            </a:r>
            <a:endParaRPr kumimoji="0" lang="en-GB" sz="3600" b="1" u="none" strike="noStrike" cap="none" normalizeH="0" baseline="0" dirty="0" smtClean="0">
              <a:ln>
                <a:noFill/>
              </a:ln>
              <a:solidFill>
                <a:srgbClr val="00B050"/>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3200" b="1" u="none" strike="noStrike" cap="none" normalizeH="0" baseline="0" dirty="0" smtClean="0">
              <a:ln>
                <a:noFill/>
              </a:ln>
              <a:solidFill>
                <a:srgbClr val="00B050"/>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3200" b="1" u="none" strike="noStrike" cap="none" normalizeH="0" baseline="0" dirty="0" smtClean="0">
              <a:ln>
                <a:noFill/>
              </a:ln>
              <a:solidFill>
                <a:srgbClr val="00B050"/>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3200" b="1" u="none" strike="noStrike" cap="none" normalizeH="0" baseline="0" dirty="0" smtClean="0">
              <a:ln>
                <a:noFill/>
              </a:ln>
              <a:solidFill>
                <a:srgbClr val="00B050"/>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ounded Rectangle 3"/>
          <p:cNvSpPr/>
          <p:nvPr/>
        </p:nvSpPr>
        <p:spPr>
          <a:xfrm>
            <a:off x="0" y="2995448"/>
            <a:ext cx="12191999" cy="3862552"/>
          </a:xfrm>
          <a:prstGeom prst="roundRect">
            <a:avLst/>
          </a:prstGeom>
          <a:solidFill>
            <a:schemeClr val="accent5">
              <a:lumMod val="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lvl="0" algn="ctr" fontAlgn="base">
              <a:spcBef>
                <a:spcPct val="0"/>
              </a:spcBef>
              <a:spcAft>
                <a:spcPct val="0"/>
              </a:spcAft>
            </a:pPr>
            <a:r>
              <a:rPr lang="en-GB" sz="3600" dirty="0" smtClean="0">
                <a:solidFill>
                  <a:srgbClr val="FF0000"/>
                </a:solidFill>
                <a:effectLst>
                  <a:outerShdw blurRad="38100" dist="38100" dir="2700000" algn="tl">
                    <a:srgbClr val="000000">
                      <a:alpha val="43137"/>
                    </a:srgbClr>
                  </a:outerShdw>
                </a:effectLst>
                <a:latin typeface="Arial Black" pitchFamily="34" charset="0"/>
                <a:ea typeface="Times New Roman" pitchFamily="18" charset="0"/>
                <a:cs typeface="Arial" pitchFamily="34" charset="0"/>
              </a:rPr>
              <a:t>Dr. Ajit Mondal</a:t>
            </a:r>
          </a:p>
          <a:p>
            <a:pPr lvl="0" algn="ctr" fontAlgn="base">
              <a:spcBef>
                <a:spcPct val="0"/>
              </a:spcBef>
              <a:spcAft>
                <a:spcPct val="0"/>
              </a:spcAft>
            </a:pPr>
            <a:r>
              <a:rPr lang="en-GB" sz="3600" dirty="0" smtClean="0">
                <a:solidFill>
                  <a:srgbClr val="FF0000"/>
                </a:solidFill>
                <a:effectLst>
                  <a:outerShdw blurRad="38100" dist="38100" dir="2700000" algn="tl">
                    <a:srgbClr val="000000">
                      <a:alpha val="43137"/>
                    </a:srgbClr>
                  </a:outerShdw>
                </a:effectLst>
                <a:latin typeface="Arial Black" pitchFamily="34" charset="0"/>
                <a:ea typeface="Times New Roman" pitchFamily="18" charset="0"/>
                <a:cs typeface="Arial" pitchFamily="34" charset="0"/>
              </a:rPr>
              <a:t>Assistant Professor, Department of Education</a:t>
            </a:r>
          </a:p>
          <a:p>
            <a:pPr lvl="0" algn="ctr" fontAlgn="base">
              <a:spcBef>
                <a:spcPct val="0"/>
              </a:spcBef>
              <a:spcAft>
                <a:spcPct val="0"/>
              </a:spcAft>
            </a:pPr>
            <a:r>
              <a:rPr lang="en-GB" sz="3600" dirty="0" smtClean="0">
                <a:solidFill>
                  <a:srgbClr val="FF0000"/>
                </a:solidFill>
                <a:effectLst>
                  <a:outerShdw blurRad="38100" dist="38100" dir="2700000" algn="tl">
                    <a:srgbClr val="000000">
                      <a:alpha val="43137"/>
                    </a:srgbClr>
                  </a:outerShdw>
                </a:effectLst>
                <a:latin typeface="Arial Black" pitchFamily="34" charset="0"/>
                <a:ea typeface="Times New Roman" pitchFamily="18" charset="0"/>
                <a:cs typeface="Arial" pitchFamily="34" charset="0"/>
              </a:rPr>
              <a:t>West Bengal State University</a:t>
            </a:r>
          </a:p>
        </p:txBody>
      </p:sp>
      <p:sp>
        <p:nvSpPr>
          <p:cNvPr id="5" name="Rectangle 4"/>
          <p:cNvSpPr/>
          <p:nvPr/>
        </p:nvSpPr>
        <p:spPr>
          <a:xfrm>
            <a:off x="0" y="-1"/>
            <a:ext cx="12192000" cy="3139321"/>
          </a:xfrm>
          <a:prstGeom prst="rect">
            <a:avLst/>
          </a:prstGeom>
          <a:solidFill>
            <a:schemeClr val="bg2">
              <a:lumMod val="50000"/>
            </a:schemeClr>
          </a:solidFill>
        </p:spPr>
        <p:style>
          <a:lnRef idx="3">
            <a:schemeClr val="lt1"/>
          </a:lnRef>
          <a:fillRef idx="1">
            <a:schemeClr val="accent2"/>
          </a:fillRef>
          <a:effectRef idx="1">
            <a:schemeClr val="accent2"/>
          </a:effectRef>
          <a:fontRef idx="minor">
            <a:schemeClr val="lt1"/>
          </a:fontRef>
        </p:style>
        <p:txBody>
          <a:bodyPr wrap="square">
            <a:spAutoFit/>
          </a:bodyPr>
          <a:lstStyle/>
          <a:p>
            <a:pPr algn="ctr"/>
            <a:endParaRPr lang="en-IN" sz="6600" b="1" dirty="0" smtClean="0">
              <a:latin typeface="Baskerville Old Face" pitchFamily="18" charset="0"/>
            </a:endParaRPr>
          </a:p>
          <a:p>
            <a:pPr algn="ctr"/>
            <a:r>
              <a:rPr lang="en-IN" sz="6600" b="1" dirty="0" smtClean="0">
                <a:latin typeface="Baskerville Old Face" pitchFamily="18" charset="0"/>
              </a:rPr>
              <a:t>Cognitive Styles and Learning Styles</a:t>
            </a:r>
          </a:p>
          <a:p>
            <a:pPr algn="ctr"/>
            <a:endParaRPr lang="en-IN" sz="6600" b="1" dirty="0"/>
          </a:p>
        </p:txBody>
      </p:sp>
    </p:spTree>
    <p:extLst>
      <p:ext uri="{BB962C8B-B14F-4D97-AF65-F5344CB8AC3E}">
        <p14:creationId xmlns="" xmlns:p14="http://schemas.microsoft.com/office/powerpoint/2010/main" val="3314284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559" y="677917"/>
            <a:ext cx="10988565" cy="5632311"/>
          </a:xfrm>
          <a:prstGeom prst="rect">
            <a:avLst/>
          </a:prstGeom>
        </p:spPr>
        <p:txBody>
          <a:bodyPr wrap="square">
            <a:spAutoFit/>
          </a:bodyPr>
          <a:lstStyle/>
          <a:p>
            <a:pPr algn="just"/>
            <a:r>
              <a:rPr lang="en-IN" sz="3600" dirty="0" smtClean="0">
                <a:effectLst>
                  <a:outerShdw blurRad="38100" dist="38100" dir="2700000" algn="tl">
                    <a:srgbClr val="000000">
                      <a:alpha val="43137"/>
                    </a:srgbClr>
                  </a:outerShdw>
                </a:effectLst>
                <a:latin typeface="Bookman Old Style" pitchFamily="18" charset="0"/>
              </a:rPr>
              <a:t>By recognizing and understanding one’s own learning style, techniques better suited to learning can be used. Thus the speed and quality of learning can be increased. Knowledge of one’s learning style is very important as it helps a person to be more productive and creative, to increase achievement, to improve problem solving skills, to make better decisions, and to learn more effectively.</a:t>
            </a:r>
          </a:p>
          <a:p>
            <a:pPr algn="just"/>
            <a:r>
              <a:rPr lang="en-IN" dirty="0" smtClean="0"/>
              <a:t/>
            </a:r>
            <a:br>
              <a:rPr lang="en-IN" dirty="0" smtClean="0"/>
            </a:br>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167944"/>
            <a:ext cx="12192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What is a learning style? Bennett (1990) stated that learning style is a consistent pattern of </a:t>
            </a:r>
            <a:r>
              <a:rPr kumimoji="0" lang="en-US" sz="3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behaviour</a:t>
            </a:r>
            <a:r>
              <a:rPr kumimoji="0" lang="en-US" sz="3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and performance by which an individual approaches educational experiences. It is the composite of characteristic cognitive, affective, and physiological </a:t>
            </a:r>
            <a:r>
              <a:rPr kumimoji="0" lang="en-US" sz="36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behaviours</a:t>
            </a:r>
            <a:r>
              <a:rPr kumimoji="0" lang="en-US" sz="3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that serve as relatively stable indicators of how a learner perceives, interacts with, and responds to the learning environment. (Bennett 1990, p. 140)</a:t>
            </a:r>
            <a:endParaRPr kumimoji="0" lang="en-US" sz="36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944967"/>
            <a:ext cx="12192000" cy="378565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Times New Roman" pitchFamily="18" charset="0"/>
              </a:rPr>
              <a:t>So, a learning style is a preferred way of learning and studying; for example, using pictures instead of text; working in groups as opposed to working alone; or learning in a structured</a:t>
            </a:r>
            <a:r>
              <a:rPr kumimoji="0" lang="en-US" sz="4000" b="1"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Vrinda" pitchFamily="34" charset="0"/>
              </a:rPr>
              <a:t> </a:t>
            </a:r>
            <a:r>
              <a:rPr kumimoji="0" lang="en-US" sz="4000" b="1"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Times New Roman" pitchFamily="18" charset="0"/>
              </a:rPr>
              <a:t>rather than an unstructured manner.</a:t>
            </a:r>
            <a:endParaRPr kumimoji="0" lang="en-US" sz="4000" b="1"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457903"/>
            <a:ext cx="12192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Times New Roman" pitchFamily="18" charset="0"/>
              </a:rPr>
              <a:t>The term ‘learning preferences’ is also widely used to refer to what we shall here refer to as</a:t>
            </a:r>
            <a:r>
              <a:rPr lang="en-US" sz="2800" b="1" dirty="0" smtClean="0">
                <a:effectLst>
                  <a:outerShdw blurRad="38100" dist="38100" dir="2700000" algn="tl">
                    <a:srgbClr val="000000">
                      <a:alpha val="43137"/>
                    </a:srgbClr>
                  </a:outerShdw>
                </a:effectLst>
                <a:latin typeface="Bookman Old Style" pitchFamily="18" charset="0"/>
                <a:cs typeface="Arial" pitchFamily="34" charset="0"/>
              </a:rPr>
              <a:t> ‘</a:t>
            </a:r>
            <a:r>
              <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Times New Roman" pitchFamily="18" charset="0"/>
              </a:rPr>
              <a:t>Learning Style’. Learning style is defined variously as: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Times New Roman" pitchFamily="18" charset="0"/>
              </a:rPr>
              <a:t>a particular way in which an individual learns;</a:t>
            </a:r>
          </a:p>
          <a:p>
            <a:pPr marL="0" marR="0" lvl="0" indent="0" algn="just" defTabSz="914400" rtl="0" eaLnBrk="0" fontAlgn="base" latinLnBrk="0" hangingPunct="0">
              <a:lnSpc>
                <a:spcPct val="100000"/>
              </a:lnSpc>
              <a:spcBef>
                <a:spcPct val="0"/>
              </a:spcBef>
              <a:spcAft>
                <a:spcPct val="0"/>
              </a:spcAft>
              <a:buClrTx/>
              <a:buSzTx/>
              <a:tabLst/>
            </a:pP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Times New Roman" pitchFamily="18" charset="0"/>
              </a:rPr>
              <a:t>a mode of learning – an individual’s preferred or best manner(s) in which to think, process information and demonstrate learning;</a:t>
            </a:r>
          </a:p>
          <a:p>
            <a:pPr marL="0" marR="0" lvl="0" indent="0" algn="just" defTabSz="914400" rtl="0" eaLnBrk="0" fontAlgn="base" latinLnBrk="0" hangingPunct="0">
              <a:lnSpc>
                <a:spcPct val="100000"/>
              </a:lnSpc>
              <a:spcBef>
                <a:spcPct val="0"/>
              </a:spcBef>
              <a:spcAft>
                <a:spcPct val="0"/>
              </a:spcAft>
              <a:buClrTx/>
              <a:buSzTx/>
              <a:tabLst/>
            </a:pP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Times New Roman" pitchFamily="18" charset="0"/>
              </a:rPr>
              <a:t>an individual’s preferred means of acquiring knowledge and skills;</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Times New Roman" pitchFamily="18" charset="0"/>
              </a:rPr>
              <a:t>habits, strategies, or regular mental </a:t>
            </a:r>
            <a:r>
              <a:rPr kumimoji="0" lang="en-US" sz="28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Times New Roman" pitchFamily="18" charset="0"/>
              </a:rPr>
              <a:t>behaviours</a:t>
            </a:r>
            <a:r>
              <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Times New Roman" pitchFamily="18" charset="0"/>
              </a:rPr>
              <a:t> concerning learning, particularly deliberate educational learning, that an individual displays. </a:t>
            </a: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1999" cy="6863417"/>
          </a:xfrm>
          <a:prstGeom prst="rect">
            <a:avLst/>
          </a:prstGeom>
        </p:spPr>
        <p:txBody>
          <a:bodyPr wrap="square">
            <a:spAutoFit/>
          </a:bodyPr>
          <a:lstStyle/>
          <a:p>
            <a:pPr lvl="0" algn="just">
              <a:buFont typeface="Wingdings" pitchFamily="2" charset="2"/>
              <a:buChar char="q"/>
            </a:pPr>
            <a:r>
              <a:rPr lang="en-IN" sz="4000" dirty="0" smtClean="0">
                <a:effectLst>
                  <a:outerShdw blurRad="38100" dist="38100" dir="2700000" algn="tl">
                    <a:srgbClr val="000000">
                      <a:alpha val="43137"/>
                    </a:srgbClr>
                  </a:outerShdw>
                </a:effectLst>
              </a:rPr>
              <a:t>The term learning styles correspond to the understanding that every individual learns differently.</a:t>
            </a:r>
          </a:p>
          <a:p>
            <a:pPr lvl="0" algn="just"/>
            <a:endParaRPr lang="en-IN" sz="4000" dirty="0" smtClean="0">
              <a:effectLst>
                <a:outerShdw blurRad="38100" dist="38100" dir="2700000" algn="tl">
                  <a:srgbClr val="000000">
                    <a:alpha val="43137"/>
                  </a:srgbClr>
                </a:outerShdw>
              </a:effectLst>
            </a:endParaRPr>
          </a:p>
          <a:p>
            <a:pPr lvl="0" algn="just">
              <a:buFont typeface="Wingdings" pitchFamily="2" charset="2"/>
              <a:buChar char="q"/>
            </a:pPr>
            <a:r>
              <a:rPr lang="en-IN" sz="4000" dirty="0" smtClean="0">
                <a:effectLst>
                  <a:outerShdw blurRad="38100" dist="38100" dir="2700000" algn="tl">
                    <a:srgbClr val="000000">
                      <a:alpha val="43137"/>
                    </a:srgbClr>
                  </a:outerShdw>
                </a:effectLst>
              </a:rPr>
              <a:t> Learning style may be defined as ‘a learner’s consistent way of responding to and using stimuli in the context of learning’.</a:t>
            </a:r>
          </a:p>
          <a:p>
            <a:pPr algn="just">
              <a:buFont typeface="Wingdings" pitchFamily="2" charset="2"/>
              <a:buChar char="q"/>
            </a:pPr>
            <a:r>
              <a:rPr lang="en-IN" sz="4000" dirty="0" smtClean="0">
                <a:effectLst>
                  <a:outerShdw blurRad="38100" dist="38100" dir="2700000" algn="tl">
                    <a:srgbClr val="000000">
                      <a:alpha val="43137"/>
                    </a:srgbClr>
                  </a:outerShdw>
                </a:effectLst>
              </a:rPr>
              <a:t>Learning styles define the way how people learn and how they approach information.</a:t>
            </a:r>
          </a:p>
          <a:p>
            <a:pPr algn="just">
              <a:buFont typeface="Wingdings" pitchFamily="2" charset="2"/>
              <a:buChar char="q"/>
            </a:pPr>
            <a:endParaRPr lang="en-IN" sz="4000" dirty="0" smtClean="0">
              <a:effectLst>
                <a:outerShdw blurRad="38100" dist="38100" dir="2700000" algn="tl">
                  <a:srgbClr val="000000">
                    <a:alpha val="43137"/>
                  </a:srgbClr>
                </a:outerShdw>
              </a:effectLst>
            </a:endParaRPr>
          </a:p>
          <a:p>
            <a:pPr algn="just">
              <a:buFont typeface="Wingdings" pitchFamily="2" charset="2"/>
              <a:buChar char="q"/>
            </a:pPr>
            <a:r>
              <a:rPr lang="en-IN" sz="4000" dirty="0" smtClean="0">
                <a:effectLst>
                  <a:outerShdw blurRad="38100" dist="38100" dir="2700000" algn="tl">
                    <a:srgbClr val="000000">
                      <a:alpha val="43137"/>
                    </a:srgbClr>
                  </a:outerShdw>
                </a:effectLst>
              </a:rPr>
              <a:t> It is a pattern of behaviour that human beings use for new learning. </a:t>
            </a:r>
            <a:endParaRPr lang="en-IN" sz="4000" dirty="0">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99266"/>
            <a:ext cx="12192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3600"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Vrinda" pitchFamily="34" charset="0"/>
              </a:rPr>
              <a:t>An individual’s learning style refers to the preferential way in which the learner absorbs processes, comprehends and retains information. </a:t>
            </a:r>
          </a:p>
          <a:p>
            <a:pPr marL="0" marR="0" lvl="0" indent="0" algn="just" defTabSz="914400" rtl="0" eaLnBrk="1" fontAlgn="base" latinLnBrk="0" hangingPunct="1">
              <a:lnSpc>
                <a:spcPct val="100000"/>
              </a:lnSpc>
              <a:spcBef>
                <a:spcPct val="0"/>
              </a:spcBef>
              <a:spcAft>
                <a:spcPct val="0"/>
              </a:spcAft>
              <a:buClrTx/>
              <a:buSzTx/>
              <a:tabLst/>
            </a:pPr>
            <a:endParaRPr kumimoji="0" lang="en-US" sz="3600"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Vrinda"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3600"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Vrinda" pitchFamily="34" charset="0"/>
              </a:rPr>
              <a:t>Different learners learn in a variety of ways, by seeing and hearing, working alone and in groups, reasoning logically and intuitively and sometimes by memorizing or visualizing.</a:t>
            </a:r>
          </a:p>
          <a:p>
            <a:pPr marL="0" marR="0" lvl="0" indent="0" algn="just" defTabSz="914400" rtl="0" eaLnBrk="1" fontAlgn="base" latinLnBrk="0" hangingPunct="1">
              <a:lnSpc>
                <a:spcPct val="100000"/>
              </a:lnSpc>
              <a:spcBef>
                <a:spcPct val="0"/>
              </a:spcBef>
              <a:spcAft>
                <a:spcPct val="0"/>
              </a:spcAft>
              <a:buClrTx/>
              <a:buSzTx/>
              <a:tabLst/>
            </a:pPr>
            <a:endParaRPr kumimoji="0" lang="en-US" sz="3600"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Vrinda"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3600"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Vrinda" pitchFamily="34" charset="0"/>
              </a:rPr>
              <a:t> Thus, since, everyone is different, it is important for teachers to understand the differences in learners’ learning styles, so that they can implement best practice strategies into their daily activities, curriculum and assessments.</a:t>
            </a:r>
            <a:endParaRPr kumimoji="0" lang="en-US" sz="36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Ajit Mondal\Desktop\New Doc 2020-03-12 22.46.08_2.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273799"/>
            <a:ext cx="12192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Vrinda" pitchFamily="34" charset="0"/>
              </a:rPr>
              <a:t>VARK is an acronym that refers to the four types of learning styles: Visual, Auditory, Reading/Writing Preference, and Kinesthetic.</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cs typeface="Arial" pitchFamily="34" charset="0"/>
            </a:endParaRPr>
          </a:p>
          <a:p>
            <a:pPr marL="514350" marR="0" lvl="0" indent="-514350" algn="just" defTabSz="914400" rtl="0" eaLnBrk="0" fontAlgn="base" latinLnBrk="0" hangingPunct="0">
              <a:lnSpc>
                <a:spcPct val="100000"/>
              </a:lnSpc>
              <a:spcBef>
                <a:spcPct val="0"/>
              </a:spcBef>
              <a:spcAft>
                <a:spcPct val="0"/>
              </a:spcAft>
              <a:buClrTx/>
              <a:buSzTx/>
              <a:buFont typeface="+mj-lt"/>
              <a:buAutoNum type="arabicParenR"/>
              <a:tabLst/>
            </a:pPr>
            <a:r>
              <a:rPr kumimoji="0" lang="en-US" sz="28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Bookman Old Style" pitchFamily="18" charset="0"/>
                <a:ea typeface="Calibri" pitchFamily="34" charset="0"/>
                <a:cs typeface="Vrinda" pitchFamily="34" charset="0"/>
              </a:rPr>
              <a:t>Visual learners </a:t>
            </a:r>
            <a:r>
              <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Vrinda" pitchFamily="34" charset="0"/>
              </a:rPr>
              <a:t>prefer the use of images, maps and graphic organizers to access and understand new information.</a:t>
            </a: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cs typeface="Arial" pitchFamily="34" charset="0"/>
            </a:endParaRPr>
          </a:p>
          <a:p>
            <a:pPr marL="514350" marR="0" lvl="0" indent="-514350" algn="just" defTabSz="914400" rtl="0" eaLnBrk="0" fontAlgn="base" latinLnBrk="0" hangingPunct="0">
              <a:lnSpc>
                <a:spcPct val="100000"/>
              </a:lnSpc>
              <a:spcBef>
                <a:spcPct val="0"/>
              </a:spcBef>
              <a:spcAft>
                <a:spcPct val="0"/>
              </a:spcAft>
              <a:buClrTx/>
              <a:buSzTx/>
              <a:buFont typeface="+mj-lt"/>
              <a:buAutoNum type="arabicParenR"/>
              <a:tabLst/>
            </a:pPr>
            <a:r>
              <a:rPr kumimoji="0" lang="en-US" sz="28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Bookman Old Style" pitchFamily="18" charset="0"/>
                <a:ea typeface="Calibri" pitchFamily="34" charset="0"/>
                <a:cs typeface="Vrinda" pitchFamily="34" charset="0"/>
              </a:rPr>
              <a:t>Auditory learners </a:t>
            </a:r>
            <a:r>
              <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Vrinda" pitchFamily="34" charset="0"/>
              </a:rPr>
              <a:t>best understand new content through listening and speaking in situations such as lectures and group discussions.</a:t>
            </a: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cs typeface="Arial" pitchFamily="34" charset="0"/>
            </a:endParaRPr>
          </a:p>
          <a:p>
            <a:pPr marL="514350" marR="0" lvl="0" indent="-514350" algn="just" defTabSz="914400" rtl="0" eaLnBrk="0" fontAlgn="base" latinLnBrk="0" hangingPunct="0">
              <a:lnSpc>
                <a:spcPct val="100000"/>
              </a:lnSpc>
              <a:spcBef>
                <a:spcPct val="0"/>
              </a:spcBef>
              <a:spcAft>
                <a:spcPct val="0"/>
              </a:spcAft>
              <a:buClrTx/>
              <a:buSzTx/>
              <a:buFont typeface="+mj-lt"/>
              <a:buAutoNum type="arabicParenR"/>
              <a:tabLst/>
            </a:pPr>
            <a:r>
              <a:rPr kumimoji="0" lang="en-US" sz="28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Bookman Old Style" pitchFamily="18" charset="0"/>
                <a:ea typeface="Calibri" pitchFamily="34" charset="0"/>
                <a:cs typeface="Vrinda" pitchFamily="34" charset="0"/>
              </a:rPr>
              <a:t>Learners with a strong reading/writing preference </a:t>
            </a:r>
            <a:r>
              <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Vrinda" pitchFamily="34" charset="0"/>
              </a:rPr>
              <a:t>learn best through words. These learners are able to translate abstract concepts into words and essays.</a:t>
            </a: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cs typeface="Arial" pitchFamily="34" charset="0"/>
            </a:endParaRPr>
          </a:p>
          <a:p>
            <a:pPr marL="514350" marR="0" lvl="0" indent="-514350" algn="just" defTabSz="914400" rtl="0" eaLnBrk="0" fontAlgn="base" latinLnBrk="0" hangingPunct="0">
              <a:lnSpc>
                <a:spcPct val="100000"/>
              </a:lnSpc>
              <a:spcBef>
                <a:spcPct val="0"/>
              </a:spcBef>
              <a:spcAft>
                <a:spcPct val="0"/>
              </a:spcAft>
              <a:buClrTx/>
              <a:buSzTx/>
              <a:buFont typeface="+mj-lt"/>
              <a:buAutoNum type="arabicParenR"/>
              <a:tabLst/>
            </a:pPr>
            <a:r>
              <a:rPr kumimoji="0" lang="en-US" sz="28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Bookman Old Style" pitchFamily="18" charset="0"/>
                <a:ea typeface="Calibri" pitchFamily="34" charset="0"/>
                <a:cs typeface="Vrinda" pitchFamily="34" charset="0"/>
              </a:rPr>
              <a:t>Kinesthetic learners </a:t>
            </a:r>
            <a:r>
              <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Vrinda" pitchFamily="34" charset="0"/>
              </a:rPr>
              <a:t>best understand information through tactile representation of information. They learn best through figuring things out by hand.</a:t>
            </a: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511470"/>
            <a:ext cx="12192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accent2"/>
                </a:solidFill>
                <a:effectLst/>
                <a:latin typeface="Times New Roman" pitchFamily="18" charset="0"/>
                <a:ea typeface="Calibri" pitchFamily="34" charset="0"/>
                <a:cs typeface="Times New Roman" pitchFamily="18" charset="0"/>
              </a:rPr>
              <a:t>Visual learners (learning through seeing): </a:t>
            </a:r>
            <a:r>
              <a:rPr kumimoji="0" lang="en-US" sz="36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These learners need to see the teacher's body language and facial expression to fully understand the content of a lesson. They tend to prefer sitting at the front of the classroom to avoid visual obstructions (e.g., people's heads). They may think in pictures and learn best from visual displays, including diagrams, illustrated textbooks, overhead transparencies, videos, flipcharts, and handouts. During a lecture or classroom discussion, visual learners often prefer to take detailed notes to absorb the information.</a:t>
            </a:r>
            <a:endParaRPr kumimoji="0" lang="en-US" sz="36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630814"/>
            <a:ext cx="12192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u="sng"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Auditory learners (learning through listening): </a:t>
            </a:r>
            <a:r>
              <a:rPr kumimoji="0" lang="en-US" sz="36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They learn best through verbal lectures, discussions, talking things through, and listening to what others have to say. Auditory learners interpret the underlying meanings of speech by listening to tone of voice, pitch, speed, and other nuances. Written information may have little meaning until it is heard. These learners often benefit from reading text aloud and using a tape recorder.</a:t>
            </a:r>
            <a:endParaRPr kumimoji="0" lang="en-US"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0" y="804041"/>
            <a:ext cx="12192000" cy="502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7200" b="1" dirty="0" smtClean="0">
                <a:effectLst>
                  <a:outerShdw blurRad="38100" dist="38100" dir="2700000" algn="tl">
                    <a:srgbClr val="000000">
                      <a:alpha val="43137"/>
                    </a:srgbClr>
                  </a:outerShdw>
                </a:effectLst>
                <a:latin typeface="Bookman Old Style" pitchFamily="18" charset="0"/>
              </a:rPr>
              <a:t>Cognitive Style</a:t>
            </a:r>
            <a:r>
              <a:rPr lang="en-IN" sz="8000" b="1" dirty="0" smtClean="0">
                <a:effectLst>
                  <a:outerShdw blurRad="38100" dist="38100" dir="2700000" algn="tl">
                    <a:srgbClr val="000000">
                      <a:alpha val="43137"/>
                    </a:srgbClr>
                  </a:outerShdw>
                </a:effectLst>
                <a:latin typeface="Bookman Old Style" pitchFamily="18" charset="0"/>
              </a:rPr>
              <a:t/>
            </a:r>
            <a:br>
              <a:rPr lang="en-IN" sz="8000" b="1" dirty="0" smtClean="0">
                <a:effectLst>
                  <a:outerShdw blurRad="38100" dist="38100" dir="2700000" algn="tl">
                    <a:srgbClr val="000000">
                      <a:alpha val="43137"/>
                    </a:srgbClr>
                  </a:outerShdw>
                </a:effectLst>
                <a:latin typeface="Bookman Old Style" pitchFamily="18" charset="0"/>
              </a:rPr>
            </a:br>
            <a:endParaRPr lang="en-IN" sz="8000" b="1" dirty="0">
              <a:effectLst>
                <a:outerShdw blurRad="38100" dist="38100" dir="2700000" algn="tl">
                  <a:srgbClr val="000000">
                    <a:alpha val="43137"/>
                  </a:srgbClr>
                </a:outerShdw>
              </a:effectLst>
              <a:latin typeface="Bookman Old Style"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1684279"/>
            <a:ext cx="12192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Tactile or kinesthetic learners (learning by moving, doing,</a:t>
            </a:r>
            <a:r>
              <a:rPr kumimoji="0" lang="en-US" sz="3600" b="1" i="0" u="none" strike="noStrike" cap="none" normalizeH="0" dirty="0" smtClean="0">
                <a:ln>
                  <a:noFill/>
                </a:ln>
                <a:solidFill>
                  <a:schemeClr val="accent2"/>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36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touching...: </a:t>
            </a:r>
            <a:r>
              <a:rPr kumimoji="0" lang="en-US" sz="36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They</a:t>
            </a:r>
            <a:r>
              <a:rPr lang="en-US" sz="3600" b="1" dirty="0" smtClean="0">
                <a:solidFill>
                  <a:srgbClr val="00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36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learn best through a hands-on approach, actively exploring the physical world</a:t>
            </a:r>
            <a:r>
              <a:rPr kumimoji="0" lang="en-US" sz="3600" b="1" i="0" u="none" strike="noStrike" cap="none" normalizeH="0" dirty="0" smtClean="0">
                <a:ln>
                  <a:noFill/>
                </a:ln>
                <a:solidFill>
                  <a:srgbClr val="00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36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around them. They may find it hard to sit still for long periods and may</a:t>
            </a:r>
            <a:r>
              <a:rPr kumimoji="0" lang="en-US" sz="3600" b="1" i="0" u="none" strike="noStrike" cap="none" normalizeH="0" dirty="0" smtClean="0">
                <a:ln>
                  <a:noFill/>
                </a:ln>
                <a:solidFill>
                  <a:srgbClr val="00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36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become</a:t>
            </a:r>
            <a:r>
              <a:rPr lang="en-US" sz="3600" b="1" dirty="0" smtClean="0">
                <a:solidFill>
                  <a:srgbClr val="00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3600" b="1" i="0"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distracted by their need for activity and exploration.</a:t>
            </a:r>
            <a:endParaRPr kumimoji="0" lang="en-US"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50" y="762000"/>
            <a:ext cx="11353800" cy="4339650"/>
          </a:xfrm>
          <a:prstGeom prst="rect">
            <a:avLst/>
          </a:prstGeom>
        </p:spPr>
        <p:txBody>
          <a:bodyPr wrap="square">
            <a:spAutoFit/>
          </a:bodyPr>
          <a:lstStyle/>
          <a:p>
            <a:pPr algn="just"/>
            <a:r>
              <a:rPr lang="en-IN" sz="4000" b="1" dirty="0" smtClean="0"/>
              <a:t>Teachers should assess the learning styles of their learners and adapt their classroom method to best fit each learner’s learning style. Thus, according to ‘meshing hypothesis’, they learn better. Meshing hypothesis means a learner/ learns better if taught in a method deemed appropriate for her/him.</a:t>
            </a:r>
          </a:p>
          <a:p>
            <a:pPr algn="just"/>
            <a:r>
              <a:rPr lang="en-IN" dirty="0" smtClean="0"/>
              <a:t/>
            </a:r>
            <a:br>
              <a:rPr lang="en-IN" dirty="0" smtClean="0"/>
            </a:br>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950" y="609601"/>
            <a:ext cx="11563350" cy="6186309"/>
          </a:xfrm>
          <a:prstGeom prst="rect">
            <a:avLst/>
          </a:prstGeom>
        </p:spPr>
        <p:txBody>
          <a:bodyPr wrap="square">
            <a:spAutoFit/>
          </a:bodyPr>
          <a:lstStyle/>
          <a:p>
            <a:pPr algn="just"/>
            <a:r>
              <a:rPr lang="en-IN" sz="6000" b="1" u="sng" dirty="0" smtClean="0">
                <a:effectLst>
                  <a:outerShdw blurRad="38100" dist="38100" dir="2700000" algn="tl">
                    <a:srgbClr val="000000">
                      <a:alpha val="43137"/>
                    </a:srgbClr>
                  </a:outerShdw>
                </a:effectLst>
              </a:rPr>
              <a:t>Activity: </a:t>
            </a:r>
            <a:r>
              <a:rPr lang="en-IN" sz="6000" b="1" dirty="0" smtClean="0">
                <a:solidFill>
                  <a:srgbClr val="FF0000"/>
                </a:solidFill>
                <a:effectLst>
                  <a:outerShdw blurRad="38100" dist="38100" dir="2700000" algn="tl">
                    <a:srgbClr val="000000">
                      <a:alpha val="43137"/>
                    </a:srgbClr>
                  </a:outerShdw>
                </a:effectLst>
              </a:rPr>
              <a:t>Observe your classroom and try to identify your learners with different learning styles. It will help you to design your teaching-learning experiences more effectively.</a:t>
            </a:r>
          </a:p>
          <a:p>
            <a:pPr algn="just"/>
            <a:r>
              <a:rPr lang="en-IN" dirty="0" smtClean="0"/>
              <a:t/>
            </a:r>
            <a:br>
              <a:rPr lang="en-IN" dirty="0" smtClean="0"/>
            </a:br>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09904" y="1087821"/>
            <a:ext cx="11319642" cy="425668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endParaRPr lang="en-IN" sz="6600" b="1" dirty="0" smtClean="0">
              <a:solidFill>
                <a:srgbClr val="FF0000"/>
              </a:solidFill>
              <a:effectLst>
                <a:outerShdw blurRad="38100" dist="38100" dir="2700000" algn="tl">
                  <a:srgbClr val="000000">
                    <a:alpha val="43137"/>
                  </a:srgbClr>
                </a:outerShdw>
              </a:effectLst>
              <a:latin typeface="Bookman Old Style" pitchFamily="18" charset="0"/>
            </a:endParaRPr>
          </a:p>
          <a:p>
            <a:pPr algn="just"/>
            <a:r>
              <a:rPr lang="en-IN" sz="6600" b="1" dirty="0" smtClean="0">
                <a:solidFill>
                  <a:srgbClr val="FF0000"/>
                </a:solidFill>
                <a:effectLst>
                  <a:outerShdw blurRad="38100" dist="38100" dir="2700000" algn="tl">
                    <a:srgbClr val="000000">
                      <a:alpha val="43137"/>
                    </a:srgbClr>
                  </a:outerShdw>
                </a:effectLst>
                <a:latin typeface="Bookman Old Style" pitchFamily="18" charset="0"/>
              </a:rPr>
              <a:t>What is the difference between learning styles and cognitive styles?</a:t>
            </a:r>
          </a:p>
          <a:p>
            <a:pPr algn="just"/>
            <a:r>
              <a:rPr lang="en-IN" sz="4800" b="1" dirty="0" smtClean="0">
                <a:effectLst>
                  <a:outerShdw blurRad="38100" dist="38100" dir="2700000" algn="tl">
                    <a:srgbClr val="000000">
                      <a:alpha val="43137"/>
                    </a:srgbClr>
                  </a:outerShdw>
                </a:effectLst>
                <a:latin typeface="Bookman Old Style" pitchFamily="18" charset="0"/>
              </a:rPr>
              <a:t/>
            </a:r>
            <a:br>
              <a:rPr lang="en-IN" sz="4800" b="1" dirty="0" smtClean="0">
                <a:effectLst>
                  <a:outerShdw blurRad="38100" dist="38100" dir="2700000" algn="tl">
                    <a:srgbClr val="000000">
                      <a:alpha val="43137"/>
                    </a:srgbClr>
                  </a:outerShdw>
                </a:effectLst>
                <a:latin typeface="Bookman Old Style" pitchFamily="18" charset="0"/>
              </a:rPr>
            </a:br>
            <a:endParaRPr lang="en-IN" sz="4800" b="1" dirty="0">
              <a:effectLst>
                <a:outerShdw blurRad="38100" dist="38100" dir="2700000" algn="tl">
                  <a:srgbClr val="000000">
                    <a:alpha val="43137"/>
                  </a:srgbClr>
                </a:outerShdw>
              </a:effectLst>
              <a:latin typeface="Bookman Old Style"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225941"/>
            <a:ext cx="12192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36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Calibri" pitchFamily="34" charset="0"/>
                <a:ea typeface="Calibri" pitchFamily="34" charset="0"/>
                <a:cs typeface="Vrinda" pitchFamily="34" charset="0"/>
              </a:rPr>
              <a:t>Cognitive styles are individual characteristics of cognitive processing which are particular to a certain individual or class of individuals, </a:t>
            </a:r>
            <a:r>
              <a:rPr kumimoji="0" lang="en-US" sz="3600" b="1" i="0" u="none" strike="noStrike" cap="none" normalizeH="0" baseline="0" dirty="0" smtClean="0">
                <a:ln>
                  <a:noFill/>
                </a:ln>
                <a:effectLst>
                  <a:outerShdw blurRad="38100" dist="38100" dir="2700000" algn="tl">
                    <a:srgbClr val="000000">
                      <a:alpha val="43137"/>
                    </a:srgbClr>
                  </a:outerShdw>
                </a:effectLst>
                <a:latin typeface="Calibri" pitchFamily="34" charset="0"/>
                <a:ea typeface="Calibri" pitchFamily="34" charset="0"/>
                <a:cs typeface="Vrinda" pitchFamily="34" charset="0"/>
              </a:rPr>
              <a:t>whereas a learning style is the manner in which a learner perceives, interacts with, and responds to the learning environment. </a:t>
            </a:r>
          </a:p>
          <a:p>
            <a:pPr marL="0" marR="0" lvl="0" indent="0" algn="just" defTabSz="914400" rtl="0" eaLnBrk="1" fontAlgn="base" latinLnBrk="0" hangingPunct="1">
              <a:lnSpc>
                <a:spcPct val="100000"/>
              </a:lnSpc>
              <a:spcBef>
                <a:spcPct val="0"/>
              </a:spcBef>
              <a:spcAft>
                <a:spcPct val="0"/>
              </a:spcAft>
              <a:buClrTx/>
              <a:buSzTx/>
              <a:tabLst/>
            </a:pPr>
            <a:endParaRPr lang="en-US" sz="3600" b="1" dirty="0" smtClean="0">
              <a:solidFill>
                <a:schemeClr val="accent2"/>
              </a:solidFill>
              <a:effectLst>
                <a:outerShdw blurRad="38100" dist="38100" dir="2700000" algn="tl">
                  <a:srgbClr val="000000">
                    <a:alpha val="43137"/>
                  </a:srgbClr>
                </a:outerShdw>
              </a:effectLst>
              <a:latin typeface="Calibri" pitchFamily="34" charset="0"/>
              <a:ea typeface="Calibri" pitchFamily="34" charset="0"/>
              <a:cs typeface="Vrinda" pitchFamily="34" charset="0"/>
            </a:endParaRPr>
          </a:p>
          <a:p>
            <a:pPr marL="0" marR="0" lvl="0" indent="0" algn="just" defTabSz="914400" rtl="0" eaLnBrk="1" fontAlgn="base" latinLnBrk="0" hangingPunct="1">
              <a:lnSpc>
                <a:spcPct val="100000"/>
              </a:lnSpc>
              <a:spcBef>
                <a:spcPct val="0"/>
              </a:spcBef>
              <a:spcAft>
                <a:spcPct val="0"/>
              </a:spcAft>
              <a:buClrTx/>
              <a:buSzTx/>
              <a:tabLst/>
            </a:pPr>
            <a:endParaRPr kumimoji="0" lang="en-US" sz="36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Calibri" pitchFamily="34" charset="0"/>
              <a:ea typeface="Calibri" pitchFamily="34" charset="0"/>
              <a:cs typeface="Vrinda"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Vrinda" pitchFamily="34" charset="0"/>
              </a:rPr>
              <a:t>Components of learning styles are the cognitive, affective, and physiological elements, all of which may be strongly influenced by a person's cultural background.</a:t>
            </a:r>
            <a:endParaRPr kumimoji="0" lang="en-US"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5374"/>
            <a:ext cx="12192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outerShdw blurRad="38100" dist="38100" dir="2700000" algn="tl">
                    <a:srgbClr val="000000">
                      <a:alpha val="43137"/>
                    </a:srgbClr>
                  </a:outerShdw>
                </a:effectLst>
                <a:latin typeface="Bookman Old Style" pitchFamily="18" charset="0"/>
                <a:ea typeface="Calibri" pitchFamily="34" charset="0"/>
                <a:cs typeface="Times New Roman" pitchFamily="18" charset="0"/>
              </a:rPr>
              <a:t>Cognitive style is an area of psychology which investigates the preferred style of thinking and problem-solving an individual may have. </a:t>
            </a:r>
            <a:r>
              <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Times New Roman" pitchFamily="18" charset="0"/>
              </a:rPr>
              <a:t>Cognitive style is also defined in a range of different ways, as:</a:t>
            </a:r>
            <a:endPar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Times New Roman" pitchFamily="18" charset="0"/>
              </a:rPr>
              <a:t>a certain approach to problem-solving, based on intellectual schemes of thought;</a:t>
            </a:r>
            <a:endPar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Times New Roman" pitchFamily="18" charset="0"/>
              </a:rPr>
              <a:t>individual characteristics of cognitive processing which are peculiar to a particular individual;</a:t>
            </a:r>
            <a:endPar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Times New Roman" pitchFamily="18" charset="0"/>
              </a:rPr>
              <a:t>a person’s typical approach to learning activities and problem-solving;</a:t>
            </a:r>
            <a:endPar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Times New Roman" pitchFamily="18" charset="0"/>
              </a:rPr>
              <a:t>strategies, or regular mental </a:t>
            </a:r>
            <a:r>
              <a:rPr kumimoji="0" lang="en-US" sz="32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Times New Roman" pitchFamily="18" charset="0"/>
              </a:rPr>
              <a:t>behaviours</a:t>
            </a:r>
            <a:r>
              <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Times New Roman" pitchFamily="18" charset="0"/>
              </a:rPr>
              <a:t>, habitually applied by an individual to problem-solving.</a:t>
            </a:r>
            <a:endPar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335441"/>
            <a:ext cx="12192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Cognitive styles describe how the individual acquires knowledge (cognition) and processes information (conceptualization).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q"/>
              <a:tabLst/>
            </a:pPr>
            <a:endParaRPr lang="en-US" sz="44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q"/>
              <a:tabLst/>
            </a:pPr>
            <a:endParaRPr kumimoji="0" 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Cognitive styles are related to mental behaviors which individuals apply habitually when they are solving problems. </a:t>
            </a:r>
            <a:endParaRPr kumimoji="0" 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014" y="709449"/>
            <a:ext cx="11603419" cy="5632311"/>
          </a:xfrm>
          <a:prstGeom prst="rect">
            <a:avLst/>
          </a:prstGeom>
        </p:spPr>
        <p:txBody>
          <a:bodyPr wrap="square">
            <a:spAutoFit/>
          </a:bodyPr>
          <a:lstStyle/>
          <a:p>
            <a:pPr algn="just">
              <a:buFont typeface="Wingdings" pitchFamily="2" charset="2"/>
              <a:buChar char="q"/>
            </a:pPr>
            <a:r>
              <a:rPr lang="en-IN" sz="3600" b="1" dirty="0" smtClean="0">
                <a:effectLst>
                  <a:outerShdw blurRad="38100" dist="38100" dir="2700000" algn="tl">
                    <a:srgbClr val="000000">
                      <a:alpha val="43137"/>
                    </a:srgbClr>
                  </a:outerShdw>
                </a:effectLst>
                <a:latin typeface="Bookman Old Style" pitchFamily="18" charset="0"/>
              </a:rPr>
              <a:t>Cognitive style is usually described as a stable and persistent personality dimension which influences attitudes, values, and social interaction. </a:t>
            </a:r>
          </a:p>
          <a:p>
            <a:pPr algn="just"/>
            <a:endParaRPr lang="en-US" sz="3600" b="1" dirty="0" smtClean="0">
              <a:effectLst>
                <a:outerShdw blurRad="38100" dist="38100" dir="2700000" algn="tl">
                  <a:srgbClr val="000000">
                    <a:alpha val="43137"/>
                  </a:srgbClr>
                </a:outerShdw>
              </a:effectLst>
              <a:latin typeface="Bookman Old Style" pitchFamily="18" charset="0"/>
            </a:endParaRPr>
          </a:p>
          <a:p>
            <a:pPr algn="just"/>
            <a:endParaRPr lang="en-IN" sz="3600" b="1" dirty="0" smtClean="0">
              <a:effectLst>
                <a:outerShdw blurRad="38100" dist="38100" dir="2700000" algn="tl">
                  <a:srgbClr val="000000">
                    <a:alpha val="43137"/>
                  </a:srgbClr>
                </a:outerShdw>
              </a:effectLst>
              <a:latin typeface="Bookman Old Style" pitchFamily="18" charset="0"/>
            </a:endParaRPr>
          </a:p>
          <a:p>
            <a:pPr algn="just">
              <a:buFont typeface="Wingdings" pitchFamily="2" charset="2"/>
              <a:buChar char="q"/>
            </a:pPr>
            <a:r>
              <a:rPr lang="en-IN" sz="3600" b="1" dirty="0" smtClean="0">
                <a:effectLst>
                  <a:outerShdw blurRad="38100" dist="38100" dir="2700000" algn="tl">
                    <a:srgbClr val="000000">
                      <a:alpha val="43137"/>
                    </a:srgbClr>
                  </a:outerShdw>
                </a:effectLst>
                <a:latin typeface="Bookman Old Style" pitchFamily="18" charset="0"/>
              </a:rPr>
              <a:t>It is a characteristic of cognitive processing which is particular to a certain individual or class of individuals.</a:t>
            </a:r>
          </a:p>
          <a:p>
            <a:pPr algn="just"/>
            <a:r>
              <a:rPr lang="en-IN" dirty="0" smtClean="0"/>
              <a:t/>
            </a:r>
            <a:br>
              <a:rPr lang="en-IN" dirty="0" smtClean="0"/>
            </a:br>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40979" y="1008993"/>
            <a:ext cx="10941269" cy="480848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7200" b="1" dirty="0" smtClean="0">
                <a:latin typeface="Bookman Old Style" pitchFamily="18" charset="0"/>
              </a:rPr>
              <a:t>Learning Styles</a:t>
            </a:r>
            <a:br>
              <a:rPr lang="en-IN" sz="7200" b="1" dirty="0" smtClean="0">
                <a:latin typeface="Bookman Old Style" pitchFamily="18" charset="0"/>
              </a:rPr>
            </a:br>
            <a:endParaRPr lang="en-IN" sz="7200" b="1" dirty="0">
              <a:latin typeface="Bookman Old Style"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362607"/>
            <a:ext cx="11430000" cy="600164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IN" sz="6000" b="1" dirty="0" smtClean="0">
                <a:solidFill>
                  <a:srgbClr val="FF0000"/>
                </a:solidFill>
                <a:effectLst>
                  <a:outerShdw blurRad="38100" dist="38100" dir="2700000" algn="tl">
                    <a:srgbClr val="000000">
                      <a:alpha val="43137"/>
                    </a:srgbClr>
                  </a:outerShdw>
                </a:effectLst>
              </a:rPr>
              <a:t>Learning</a:t>
            </a:r>
          </a:p>
          <a:p>
            <a:pPr algn="just"/>
            <a:r>
              <a:rPr lang="en-IN" sz="3600" b="1" dirty="0" smtClean="0">
                <a:effectLst>
                  <a:outerShdw blurRad="38100" dist="38100" dir="2700000" algn="tl">
                    <a:srgbClr val="000000">
                      <a:alpha val="43137"/>
                    </a:srgbClr>
                  </a:outerShdw>
                </a:effectLst>
              </a:rPr>
              <a:t>Learning is a complex process where teacher, learning material, student’s motivation and several other aspects interact with each other. Everyone has his/her own style of learning which can also vary from one situation to another. Because of the variety of learning theories and styles, one can choose flexibly different strategies and styles in situations so as to use the most efficient one. The better one is aware of his own learning styles, the better he can use them to his advantage in learning.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309" y="457200"/>
            <a:ext cx="11335407" cy="563231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IN" sz="3600" dirty="0" smtClean="0">
                <a:effectLst>
                  <a:outerShdw blurRad="38100" dist="38100" dir="2700000" algn="tl">
                    <a:srgbClr val="000000">
                      <a:alpha val="43137"/>
                    </a:srgbClr>
                  </a:outerShdw>
                </a:effectLst>
                <a:latin typeface="Bookman Old Style" pitchFamily="18" charset="0"/>
              </a:rPr>
              <a:t>Learning styles classify different ways pupils learn and how they approach information; like acting and reflecting; vision and audition; memorizing and visualizing; reasoning logically and intuitively. The concept of learning styles has steadily gained influence in recent years. Learning style is the way in which each learner begins to concentrate on, process, absorb, and retain new and difficult information.</a:t>
            </a:r>
          </a:p>
          <a:p>
            <a:pPr algn="just"/>
            <a:r>
              <a:rPr lang="en-IN" dirty="0" smtClean="0">
                <a:effectLst>
                  <a:outerShdw blurRad="38100" dist="38100" dir="2700000" algn="tl">
                    <a:srgbClr val="000000">
                      <a:alpha val="43137"/>
                    </a:srgbClr>
                  </a:outerShdw>
                </a:effectLst>
                <a:latin typeface="Bookman Old Style" pitchFamily="18" charset="0"/>
              </a:rPr>
              <a:t/>
            </a:r>
            <a:br>
              <a:rPr lang="en-IN" dirty="0" smtClean="0">
                <a:effectLst>
                  <a:outerShdw blurRad="38100" dist="38100" dir="2700000" algn="tl">
                    <a:srgbClr val="000000">
                      <a:alpha val="43137"/>
                    </a:srgbClr>
                  </a:outerShdw>
                </a:effectLst>
                <a:latin typeface="Bookman Old Style" pitchFamily="18" charset="0"/>
              </a:rPr>
            </a:br>
            <a:endParaRPr lang="en-IN" dirty="0">
              <a:effectLst>
                <a:outerShdw blurRad="38100" dist="38100" dir="2700000" algn="tl">
                  <a:srgbClr val="000000">
                    <a:alpha val="43137"/>
                  </a:srgbClr>
                </a:outerShdw>
              </a:effectLst>
              <a:latin typeface="Bookman Old Style"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4041" y="394138"/>
            <a:ext cx="10704787" cy="5386090"/>
          </a:xfrm>
          <a:prstGeom prst="rect">
            <a:avLst/>
          </a:prstGeom>
        </p:spPr>
        <p:txBody>
          <a:bodyPr wrap="square">
            <a:spAutoFit/>
          </a:bodyPr>
          <a:lstStyle/>
          <a:p>
            <a:pPr algn="just"/>
            <a:r>
              <a:rPr lang="en-IN" sz="2800" dirty="0" smtClean="0">
                <a:effectLst>
                  <a:outerShdw blurRad="38100" dist="38100" dir="2700000" algn="tl">
                    <a:srgbClr val="000000">
                      <a:alpha val="43137"/>
                    </a:srgbClr>
                  </a:outerShdw>
                </a:effectLst>
                <a:latin typeface="Bookman Old Style" pitchFamily="18" charset="0"/>
              </a:rPr>
              <a:t>“Learning Styles” has been regarded as one of the most important factors that control the way pupils learn. There is also a propensity to match students’ learning styles to the “teaching styles” of concerned teachers. In the realm of instructional design, the emphasis has gradually shifted towards achieving a match between the way learning resource materials are presented and the learning styles of the learners themselves. There is a strong tendency for teachers and course designers to pay closer attention to students’ learning styles – by diagnosing them, encouraging students to</a:t>
            </a:r>
          </a:p>
          <a:p>
            <a:pPr algn="just"/>
            <a:r>
              <a:rPr lang="en-IN" dirty="0" smtClean="0"/>
              <a:t/>
            </a:r>
            <a:br>
              <a:rPr lang="en-IN" dirty="0" smtClean="0"/>
            </a:br>
            <a:endParaRPr lang="en-IN"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2081</TotalTime>
  <Words>1383</Words>
  <Application>Microsoft Office PowerPoint</Application>
  <PresentationFormat>Custom</PresentationFormat>
  <Paragraphs>77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Education:  Role of the UNICEF</dc:title>
  <dc:creator>Raj Kumar KOTHARI</dc:creator>
  <cp:lastModifiedBy>Ajit Mondal</cp:lastModifiedBy>
  <cp:revision>220</cp:revision>
  <dcterms:created xsi:type="dcterms:W3CDTF">2018-03-07T08:23:51Z</dcterms:created>
  <dcterms:modified xsi:type="dcterms:W3CDTF">2020-08-11T14:28:58Z</dcterms:modified>
</cp:coreProperties>
</file>